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wdp" ContentType="image/vnd.ms-photo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68"/>
  </p:notesMasterIdLst>
  <p:sldIdLst>
    <p:sldId id="267" r:id="rId3"/>
    <p:sldId id="497" r:id="rId4"/>
    <p:sldId id="434" r:id="rId5"/>
    <p:sldId id="438" r:id="rId6"/>
    <p:sldId id="439" r:id="rId7"/>
    <p:sldId id="441" r:id="rId8"/>
    <p:sldId id="348" r:id="rId9"/>
    <p:sldId id="349" r:id="rId10"/>
    <p:sldId id="443" r:id="rId11"/>
    <p:sldId id="446" r:id="rId12"/>
    <p:sldId id="448" r:id="rId13"/>
    <p:sldId id="450" r:id="rId14"/>
    <p:sldId id="451" r:id="rId15"/>
    <p:sldId id="452" r:id="rId16"/>
    <p:sldId id="447" r:id="rId17"/>
    <p:sldId id="453" r:id="rId18"/>
    <p:sldId id="471" r:id="rId19"/>
    <p:sldId id="455" r:id="rId20"/>
    <p:sldId id="444" r:id="rId21"/>
    <p:sldId id="454" r:id="rId22"/>
    <p:sldId id="456" r:id="rId23"/>
    <p:sldId id="460" r:id="rId24"/>
    <p:sldId id="457" r:id="rId25"/>
    <p:sldId id="463" r:id="rId26"/>
    <p:sldId id="470" r:id="rId27"/>
    <p:sldId id="461" r:id="rId28"/>
    <p:sldId id="445" r:id="rId29"/>
    <p:sldId id="462" r:id="rId30"/>
    <p:sldId id="465" r:id="rId31"/>
    <p:sldId id="466" r:id="rId32"/>
    <p:sldId id="467" r:id="rId33"/>
    <p:sldId id="468" r:id="rId34"/>
    <p:sldId id="469" r:id="rId35"/>
    <p:sldId id="464" r:id="rId36"/>
    <p:sldId id="473" r:id="rId37"/>
    <p:sldId id="474" r:id="rId38"/>
    <p:sldId id="472" r:id="rId39"/>
    <p:sldId id="476" r:id="rId40"/>
    <p:sldId id="475" r:id="rId41"/>
    <p:sldId id="477" r:id="rId42"/>
    <p:sldId id="478" r:id="rId43"/>
    <p:sldId id="479" r:id="rId44"/>
    <p:sldId id="480" r:id="rId45"/>
    <p:sldId id="482" r:id="rId46"/>
    <p:sldId id="483" r:id="rId47"/>
    <p:sldId id="484" r:id="rId48"/>
    <p:sldId id="485" r:id="rId49"/>
    <p:sldId id="486" r:id="rId50"/>
    <p:sldId id="481" r:id="rId51"/>
    <p:sldId id="432" r:id="rId52"/>
    <p:sldId id="488" r:id="rId53"/>
    <p:sldId id="487" r:id="rId54"/>
    <p:sldId id="492" r:id="rId55"/>
    <p:sldId id="493" r:id="rId56"/>
    <p:sldId id="489" r:id="rId57"/>
    <p:sldId id="505" r:id="rId58"/>
    <p:sldId id="495" r:id="rId59"/>
    <p:sldId id="496" r:id="rId60"/>
    <p:sldId id="498" r:id="rId61"/>
    <p:sldId id="499" r:id="rId62"/>
    <p:sldId id="500" r:id="rId63"/>
    <p:sldId id="501" r:id="rId64"/>
    <p:sldId id="502" r:id="rId65"/>
    <p:sldId id="503" r:id="rId66"/>
    <p:sldId id="504" r:id="rId6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4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C51C1C"/>
    <a:srgbClr val="E8E8E8"/>
    <a:srgbClr val="EBEBEB"/>
    <a:srgbClr val="EAEAEA"/>
    <a:srgbClr val="5B9BD5"/>
    <a:srgbClr val="E9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55" autoAdjust="0"/>
    <p:restoredTop sz="95201" autoAdjust="0"/>
  </p:normalViewPr>
  <p:slideViewPr>
    <p:cSldViewPr snapToGrid="0">
      <p:cViewPr>
        <p:scale>
          <a:sx n="89" d="100"/>
          <a:sy n="89" d="100"/>
        </p:scale>
        <p:origin x="1248" y="256"/>
      </p:cViewPr>
      <p:guideLst>
        <p:guide orient="horz" pos="2364"/>
        <p:guide pos="29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4044C-829B-4FB0-B76F-BAD473610846}" type="datetimeFigureOut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3BDD4-D5B0-47F5-9DD7-2CD56C91B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620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3BDD4-D5B0-47F5-9DD7-2CD56C91B9A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165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人和机器共存共创的智能社会。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Add additional materials. 1.</a:t>
            </a:r>
            <a:r>
              <a:rPr kumimoji="1" lang="zh-CN" altLang="en-US" dirty="0"/>
              <a:t>无处不在。</a:t>
            </a:r>
            <a:r>
              <a:rPr kumimoji="1" lang="en-US" altLang="zh-CN" dirty="0"/>
              <a:t> 2. </a:t>
            </a:r>
            <a:r>
              <a:rPr kumimoji="1" lang="zh-CN" altLang="en-US" dirty="0"/>
              <a:t>引领</a:t>
            </a:r>
            <a:r>
              <a:rPr kumimoji="1" lang="en-US" altLang="zh-CN" dirty="0"/>
              <a:t>    2 ppt.   1. </a:t>
            </a:r>
            <a:r>
              <a:rPr kumimoji="1" lang="zh-CN" altLang="en-US" dirty="0"/>
              <a:t>家庭＋社会</a:t>
            </a:r>
            <a:r>
              <a:rPr kumimoji="1" lang="en-US" altLang="zh-CN" dirty="0"/>
              <a:t> </a:t>
            </a:r>
            <a:r>
              <a:rPr kumimoji="1" lang="zh-CN" altLang="en-US" dirty="0"/>
              <a:t>组织管理</a:t>
            </a:r>
            <a:r>
              <a:rPr kumimoji="1" lang="en-US" altLang="zh-CN" dirty="0"/>
              <a:t>   </a:t>
            </a:r>
            <a:r>
              <a:rPr kumimoji="1" lang="zh-CN" altLang="en-US" dirty="0"/>
              <a:t>日常生活</a:t>
            </a:r>
            <a:r>
              <a:rPr kumimoji="1" lang="en-US" altLang="zh-CN" dirty="0"/>
              <a:t>    </a:t>
            </a:r>
            <a:r>
              <a:rPr kumimoji="1" lang="zh-CN" altLang="en-US" dirty="0"/>
              <a:t>机器</a:t>
            </a:r>
            <a:r>
              <a:rPr kumimoji="1" lang="en-US" altLang="zh-CN" dirty="0"/>
              <a:t>  </a:t>
            </a:r>
            <a:r>
              <a:rPr kumimoji="1" lang="zh-CN" altLang="en-US" dirty="0"/>
              <a:t>＋</a:t>
            </a:r>
            <a:r>
              <a:rPr kumimoji="1" lang="en-US" altLang="zh-CN" dirty="0"/>
              <a:t> </a:t>
            </a:r>
            <a:r>
              <a:rPr kumimoji="1" lang="zh-CN" altLang="en-US" dirty="0"/>
              <a:t>国家管理决策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个人－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网络</a:t>
            </a:r>
            <a:r>
              <a:rPr kumimoji="1" lang="en-US" altLang="zh-CN" baseline="0" dirty="0"/>
              <a:t>     </a:t>
            </a:r>
            <a:r>
              <a:rPr kumimoji="1" lang="zh-CN" altLang="en-US" baseline="0" dirty="0"/>
              <a:t>智能国防装备，车，无人机，作战指挥系统，物流，智能武器，</a:t>
            </a:r>
            <a:r>
              <a:rPr kumimoji="1" lang="en-US" altLang="zh-CN" dirty="0"/>
              <a:t>        </a:t>
            </a:r>
            <a:r>
              <a:rPr kumimoji="1" lang="zh-CN" altLang="en-US" dirty="0"/>
              <a:t>图片</a:t>
            </a:r>
            <a:r>
              <a:rPr kumimoji="1" lang="en-US" altLang="zh-CN" dirty="0"/>
              <a:t>  </a:t>
            </a:r>
            <a:r>
              <a:rPr kumimoji="1" lang="zh-CN" altLang="en-US" dirty="0"/>
              <a:t>大背景／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A90C2-BC24-D74F-833E-8AD3CC6C9451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6748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type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3BDD4-D5B0-47F5-9DD7-2CD56C91B9A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02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??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3BDD4-D5B0-47F5-9DD7-2CD56C91B9A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146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??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3BDD4-D5B0-47F5-9DD7-2CD56C91B9A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152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large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3BDD4-D5B0-47F5-9DD7-2CD56C91B9A0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79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6C19A-D146-9B4A-B593-B2255BB83502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901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人和机器共存共创的智能社会。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Add additional materials. 1.</a:t>
            </a:r>
            <a:r>
              <a:rPr kumimoji="1" lang="zh-CN" altLang="en-US" dirty="0"/>
              <a:t>无处不在。</a:t>
            </a:r>
            <a:r>
              <a:rPr kumimoji="1" lang="en-US" altLang="zh-CN" dirty="0"/>
              <a:t> 2. </a:t>
            </a:r>
            <a:r>
              <a:rPr kumimoji="1" lang="zh-CN" altLang="en-US" dirty="0"/>
              <a:t>引领</a:t>
            </a:r>
            <a:r>
              <a:rPr kumimoji="1" lang="en-US" altLang="zh-CN" dirty="0"/>
              <a:t>    2 ppt.   1. </a:t>
            </a:r>
            <a:r>
              <a:rPr kumimoji="1" lang="zh-CN" altLang="en-US" dirty="0"/>
              <a:t>家庭＋社会</a:t>
            </a:r>
            <a:r>
              <a:rPr kumimoji="1" lang="en-US" altLang="zh-CN" dirty="0"/>
              <a:t> </a:t>
            </a:r>
            <a:r>
              <a:rPr kumimoji="1" lang="zh-CN" altLang="en-US" dirty="0"/>
              <a:t>组织管理</a:t>
            </a:r>
            <a:r>
              <a:rPr kumimoji="1" lang="en-US" altLang="zh-CN" dirty="0"/>
              <a:t>   </a:t>
            </a:r>
            <a:r>
              <a:rPr kumimoji="1" lang="zh-CN" altLang="en-US" dirty="0"/>
              <a:t>日常生活</a:t>
            </a:r>
            <a:r>
              <a:rPr kumimoji="1" lang="en-US" altLang="zh-CN" dirty="0"/>
              <a:t>    </a:t>
            </a:r>
            <a:r>
              <a:rPr kumimoji="1" lang="zh-CN" altLang="en-US" dirty="0"/>
              <a:t>机器</a:t>
            </a:r>
            <a:r>
              <a:rPr kumimoji="1" lang="en-US" altLang="zh-CN" dirty="0"/>
              <a:t>  </a:t>
            </a:r>
            <a:r>
              <a:rPr kumimoji="1" lang="zh-CN" altLang="en-US" dirty="0"/>
              <a:t>＋</a:t>
            </a:r>
            <a:r>
              <a:rPr kumimoji="1" lang="en-US" altLang="zh-CN" dirty="0"/>
              <a:t> </a:t>
            </a:r>
            <a:r>
              <a:rPr kumimoji="1" lang="zh-CN" altLang="en-US" dirty="0"/>
              <a:t>国家管理决策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个人－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网络</a:t>
            </a:r>
            <a:r>
              <a:rPr kumimoji="1" lang="en-US" altLang="zh-CN" baseline="0" dirty="0"/>
              <a:t>     </a:t>
            </a:r>
            <a:r>
              <a:rPr kumimoji="1" lang="zh-CN" altLang="en-US" baseline="0" dirty="0"/>
              <a:t>智能国防装备，车，无人机，作战指挥系统，物流，智能武器，</a:t>
            </a:r>
            <a:r>
              <a:rPr kumimoji="1" lang="en-US" altLang="zh-CN" dirty="0"/>
              <a:t>        </a:t>
            </a:r>
            <a:r>
              <a:rPr kumimoji="1" lang="zh-CN" altLang="en-US" dirty="0"/>
              <a:t>图片</a:t>
            </a:r>
            <a:r>
              <a:rPr kumimoji="1" lang="en-US" altLang="zh-CN" dirty="0"/>
              <a:t>  </a:t>
            </a:r>
            <a:r>
              <a:rPr kumimoji="1" lang="zh-CN" altLang="en-US" dirty="0"/>
              <a:t>大背景／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A90C2-BC24-D74F-833E-8AD3CC6C9451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040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人和机器共存共创的智能社会。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Add additional materials. 1.</a:t>
            </a:r>
            <a:r>
              <a:rPr kumimoji="1" lang="zh-CN" altLang="en-US" dirty="0"/>
              <a:t>无处不在。</a:t>
            </a:r>
            <a:r>
              <a:rPr kumimoji="1" lang="en-US" altLang="zh-CN" dirty="0"/>
              <a:t> 2. </a:t>
            </a:r>
            <a:r>
              <a:rPr kumimoji="1" lang="zh-CN" altLang="en-US" dirty="0"/>
              <a:t>引领</a:t>
            </a:r>
            <a:r>
              <a:rPr kumimoji="1" lang="en-US" altLang="zh-CN" dirty="0"/>
              <a:t>    2 ppt.   1. </a:t>
            </a:r>
            <a:r>
              <a:rPr kumimoji="1" lang="zh-CN" altLang="en-US" dirty="0"/>
              <a:t>家庭＋社会</a:t>
            </a:r>
            <a:r>
              <a:rPr kumimoji="1" lang="en-US" altLang="zh-CN" dirty="0"/>
              <a:t> </a:t>
            </a:r>
            <a:r>
              <a:rPr kumimoji="1" lang="zh-CN" altLang="en-US" dirty="0"/>
              <a:t>组织管理</a:t>
            </a:r>
            <a:r>
              <a:rPr kumimoji="1" lang="en-US" altLang="zh-CN" dirty="0"/>
              <a:t>   </a:t>
            </a:r>
            <a:r>
              <a:rPr kumimoji="1" lang="zh-CN" altLang="en-US" dirty="0"/>
              <a:t>日常生活</a:t>
            </a:r>
            <a:r>
              <a:rPr kumimoji="1" lang="en-US" altLang="zh-CN" dirty="0"/>
              <a:t>    </a:t>
            </a:r>
            <a:r>
              <a:rPr kumimoji="1" lang="zh-CN" altLang="en-US" dirty="0"/>
              <a:t>机器</a:t>
            </a:r>
            <a:r>
              <a:rPr kumimoji="1" lang="en-US" altLang="zh-CN" dirty="0"/>
              <a:t>  </a:t>
            </a:r>
            <a:r>
              <a:rPr kumimoji="1" lang="zh-CN" altLang="en-US" dirty="0"/>
              <a:t>＋</a:t>
            </a:r>
            <a:r>
              <a:rPr kumimoji="1" lang="en-US" altLang="zh-CN" dirty="0"/>
              <a:t> </a:t>
            </a:r>
            <a:r>
              <a:rPr kumimoji="1" lang="zh-CN" altLang="en-US" dirty="0"/>
              <a:t>国家管理决策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个人－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网络</a:t>
            </a:r>
            <a:r>
              <a:rPr kumimoji="1" lang="en-US" altLang="zh-CN" baseline="0" dirty="0"/>
              <a:t>     </a:t>
            </a:r>
            <a:r>
              <a:rPr kumimoji="1" lang="zh-CN" altLang="en-US" baseline="0" dirty="0"/>
              <a:t>智能国防装备，车，无人机，作战指挥系统，物流，智能武器，</a:t>
            </a:r>
            <a:r>
              <a:rPr kumimoji="1" lang="en-US" altLang="zh-CN" dirty="0"/>
              <a:t>        </a:t>
            </a:r>
            <a:r>
              <a:rPr kumimoji="1" lang="zh-CN" altLang="en-US" dirty="0"/>
              <a:t>图片</a:t>
            </a:r>
            <a:r>
              <a:rPr kumimoji="1" lang="en-US" altLang="zh-CN" dirty="0"/>
              <a:t>  </a:t>
            </a:r>
            <a:r>
              <a:rPr kumimoji="1" lang="zh-CN" altLang="en-US" dirty="0"/>
              <a:t>大背景／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A90C2-BC24-D74F-833E-8AD3CC6C9451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9404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??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73BDD4-D5B0-47F5-9DD7-2CD56C91B9A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15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人和机器共存共创的智能社会。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Add additional materials. 1.</a:t>
            </a:r>
            <a:r>
              <a:rPr kumimoji="1" lang="zh-CN" altLang="en-US" dirty="0"/>
              <a:t>无处不在。</a:t>
            </a:r>
            <a:r>
              <a:rPr kumimoji="1" lang="en-US" altLang="zh-CN" dirty="0"/>
              <a:t> 2. </a:t>
            </a:r>
            <a:r>
              <a:rPr kumimoji="1" lang="zh-CN" altLang="en-US" dirty="0"/>
              <a:t>引领</a:t>
            </a:r>
            <a:r>
              <a:rPr kumimoji="1" lang="en-US" altLang="zh-CN" dirty="0"/>
              <a:t>    2 ppt.   1. </a:t>
            </a:r>
            <a:r>
              <a:rPr kumimoji="1" lang="zh-CN" altLang="en-US" dirty="0"/>
              <a:t>家庭＋社会</a:t>
            </a:r>
            <a:r>
              <a:rPr kumimoji="1" lang="en-US" altLang="zh-CN" dirty="0"/>
              <a:t> </a:t>
            </a:r>
            <a:r>
              <a:rPr kumimoji="1" lang="zh-CN" altLang="en-US" dirty="0"/>
              <a:t>组织管理</a:t>
            </a:r>
            <a:r>
              <a:rPr kumimoji="1" lang="en-US" altLang="zh-CN" dirty="0"/>
              <a:t>   </a:t>
            </a:r>
            <a:r>
              <a:rPr kumimoji="1" lang="zh-CN" altLang="en-US" dirty="0"/>
              <a:t>日常生活</a:t>
            </a:r>
            <a:r>
              <a:rPr kumimoji="1" lang="en-US" altLang="zh-CN" dirty="0"/>
              <a:t>    </a:t>
            </a:r>
            <a:r>
              <a:rPr kumimoji="1" lang="zh-CN" altLang="en-US" dirty="0"/>
              <a:t>机器</a:t>
            </a:r>
            <a:r>
              <a:rPr kumimoji="1" lang="en-US" altLang="zh-CN" dirty="0"/>
              <a:t>  </a:t>
            </a:r>
            <a:r>
              <a:rPr kumimoji="1" lang="zh-CN" altLang="en-US" dirty="0"/>
              <a:t>＋</a:t>
            </a:r>
            <a:r>
              <a:rPr kumimoji="1" lang="en-US" altLang="zh-CN" dirty="0"/>
              <a:t> </a:t>
            </a:r>
            <a:r>
              <a:rPr kumimoji="1" lang="zh-CN" altLang="en-US" dirty="0"/>
              <a:t>国家管理决策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个人－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网络</a:t>
            </a:r>
            <a:r>
              <a:rPr kumimoji="1" lang="en-US" altLang="zh-CN" baseline="0" dirty="0"/>
              <a:t>     </a:t>
            </a:r>
            <a:r>
              <a:rPr kumimoji="1" lang="zh-CN" altLang="en-US" baseline="0" dirty="0"/>
              <a:t>智能国防装备，车，无人机，作战指挥系统，物流，智能武器，</a:t>
            </a:r>
            <a:r>
              <a:rPr kumimoji="1" lang="en-US" altLang="zh-CN" dirty="0"/>
              <a:t>        </a:t>
            </a:r>
            <a:r>
              <a:rPr kumimoji="1" lang="zh-CN" altLang="en-US" dirty="0"/>
              <a:t>图片</a:t>
            </a:r>
            <a:r>
              <a:rPr kumimoji="1" lang="en-US" altLang="zh-CN" dirty="0"/>
              <a:t>  </a:t>
            </a:r>
            <a:r>
              <a:rPr kumimoji="1" lang="zh-CN" altLang="en-US" dirty="0"/>
              <a:t>大背景／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A90C2-BC24-D74F-833E-8AD3CC6C9451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3785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人和机器共存共创的智能社会。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Add additional materials. 1.</a:t>
            </a:r>
            <a:r>
              <a:rPr kumimoji="1" lang="zh-CN" altLang="en-US" dirty="0"/>
              <a:t>无处不在。</a:t>
            </a:r>
            <a:r>
              <a:rPr kumimoji="1" lang="en-US" altLang="zh-CN" dirty="0"/>
              <a:t> 2. </a:t>
            </a:r>
            <a:r>
              <a:rPr kumimoji="1" lang="zh-CN" altLang="en-US" dirty="0"/>
              <a:t>引领</a:t>
            </a:r>
            <a:r>
              <a:rPr kumimoji="1" lang="en-US" altLang="zh-CN" dirty="0"/>
              <a:t>    2 ppt.   1. </a:t>
            </a:r>
            <a:r>
              <a:rPr kumimoji="1" lang="zh-CN" altLang="en-US" dirty="0"/>
              <a:t>家庭＋社会</a:t>
            </a:r>
            <a:r>
              <a:rPr kumimoji="1" lang="en-US" altLang="zh-CN" dirty="0"/>
              <a:t> </a:t>
            </a:r>
            <a:r>
              <a:rPr kumimoji="1" lang="zh-CN" altLang="en-US" dirty="0"/>
              <a:t>组织管理</a:t>
            </a:r>
            <a:r>
              <a:rPr kumimoji="1" lang="en-US" altLang="zh-CN" dirty="0"/>
              <a:t>   </a:t>
            </a:r>
            <a:r>
              <a:rPr kumimoji="1" lang="zh-CN" altLang="en-US" dirty="0"/>
              <a:t>日常生活</a:t>
            </a:r>
            <a:r>
              <a:rPr kumimoji="1" lang="en-US" altLang="zh-CN" dirty="0"/>
              <a:t>    </a:t>
            </a:r>
            <a:r>
              <a:rPr kumimoji="1" lang="zh-CN" altLang="en-US" dirty="0"/>
              <a:t>机器</a:t>
            </a:r>
            <a:r>
              <a:rPr kumimoji="1" lang="en-US" altLang="zh-CN" dirty="0"/>
              <a:t>  </a:t>
            </a:r>
            <a:r>
              <a:rPr kumimoji="1" lang="zh-CN" altLang="en-US" dirty="0"/>
              <a:t>＋</a:t>
            </a:r>
            <a:r>
              <a:rPr kumimoji="1" lang="en-US" altLang="zh-CN" dirty="0"/>
              <a:t> </a:t>
            </a:r>
            <a:r>
              <a:rPr kumimoji="1" lang="zh-CN" altLang="en-US" dirty="0"/>
              <a:t>国家管理决策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个人－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网络</a:t>
            </a:r>
            <a:r>
              <a:rPr kumimoji="1" lang="en-US" altLang="zh-CN" baseline="0" dirty="0"/>
              <a:t>     </a:t>
            </a:r>
            <a:r>
              <a:rPr kumimoji="1" lang="zh-CN" altLang="en-US" baseline="0" dirty="0"/>
              <a:t>智能国防装备，车，无人机，作战指挥系统，物流，智能武器，</a:t>
            </a:r>
            <a:r>
              <a:rPr kumimoji="1" lang="en-US" altLang="zh-CN" dirty="0"/>
              <a:t>        </a:t>
            </a:r>
            <a:r>
              <a:rPr kumimoji="1" lang="zh-CN" altLang="en-US" dirty="0"/>
              <a:t>图片</a:t>
            </a:r>
            <a:r>
              <a:rPr kumimoji="1" lang="en-US" altLang="zh-CN" dirty="0"/>
              <a:t>  </a:t>
            </a:r>
            <a:r>
              <a:rPr kumimoji="1" lang="zh-CN" altLang="en-US" dirty="0"/>
              <a:t>大背景／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A90C2-BC24-D74F-833E-8AD3CC6C9451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374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人和机器共存共创的智能社会。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Add additional materials. 1.</a:t>
            </a:r>
            <a:r>
              <a:rPr kumimoji="1" lang="zh-CN" altLang="en-US" dirty="0"/>
              <a:t>无处不在。</a:t>
            </a:r>
            <a:r>
              <a:rPr kumimoji="1" lang="en-US" altLang="zh-CN" dirty="0"/>
              <a:t> 2. </a:t>
            </a:r>
            <a:r>
              <a:rPr kumimoji="1" lang="zh-CN" altLang="en-US" dirty="0"/>
              <a:t>引领</a:t>
            </a:r>
            <a:r>
              <a:rPr kumimoji="1" lang="en-US" altLang="zh-CN" dirty="0"/>
              <a:t>    2 ppt.   1. </a:t>
            </a:r>
            <a:r>
              <a:rPr kumimoji="1" lang="zh-CN" altLang="en-US" dirty="0"/>
              <a:t>家庭＋社会</a:t>
            </a:r>
            <a:r>
              <a:rPr kumimoji="1" lang="en-US" altLang="zh-CN" dirty="0"/>
              <a:t> </a:t>
            </a:r>
            <a:r>
              <a:rPr kumimoji="1" lang="zh-CN" altLang="en-US" dirty="0"/>
              <a:t>组织管理</a:t>
            </a:r>
            <a:r>
              <a:rPr kumimoji="1" lang="en-US" altLang="zh-CN" dirty="0"/>
              <a:t>   </a:t>
            </a:r>
            <a:r>
              <a:rPr kumimoji="1" lang="zh-CN" altLang="en-US" dirty="0"/>
              <a:t>日常生活</a:t>
            </a:r>
            <a:r>
              <a:rPr kumimoji="1" lang="en-US" altLang="zh-CN" dirty="0"/>
              <a:t>    </a:t>
            </a:r>
            <a:r>
              <a:rPr kumimoji="1" lang="zh-CN" altLang="en-US" dirty="0"/>
              <a:t>机器</a:t>
            </a:r>
            <a:r>
              <a:rPr kumimoji="1" lang="en-US" altLang="zh-CN" dirty="0"/>
              <a:t>  </a:t>
            </a:r>
            <a:r>
              <a:rPr kumimoji="1" lang="zh-CN" altLang="en-US" dirty="0"/>
              <a:t>＋</a:t>
            </a:r>
            <a:r>
              <a:rPr kumimoji="1" lang="en-US" altLang="zh-CN" dirty="0"/>
              <a:t> </a:t>
            </a:r>
            <a:r>
              <a:rPr kumimoji="1" lang="zh-CN" altLang="en-US" dirty="0"/>
              <a:t>国家管理决策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个人－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网络</a:t>
            </a:r>
            <a:r>
              <a:rPr kumimoji="1" lang="en-US" altLang="zh-CN" baseline="0" dirty="0"/>
              <a:t>     </a:t>
            </a:r>
            <a:r>
              <a:rPr kumimoji="1" lang="zh-CN" altLang="en-US" baseline="0" dirty="0"/>
              <a:t>智能国防装备，车，无人机，作战指挥系统，物流，智能武器，</a:t>
            </a:r>
            <a:r>
              <a:rPr kumimoji="1" lang="en-US" altLang="zh-CN" dirty="0"/>
              <a:t>        </a:t>
            </a:r>
            <a:r>
              <a:rPr kumimoji="1" lang="zh-CN" altLang="en-US" dirty="0"/>
              <a:t>图片</a:t>
            </a:r>
            <a:r>
              <a:rPr kumimoji="1" lang="en-US" altLang="zh-CN" dirty="0"/>
              <a:t>  </a:t>
            </a:r>
            <a:r>
              <a:rPr kumimoji="1" lang="zh-CN" altLang="en-US" dirty="0"/>
              <a:t>大背景／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A90C2-BC24-D74F-833E-8AD3CC6C9451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4313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人和机器共存共创的智能社会。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Add additional materials. 1.</a:t>
            </a:r>
            <a:r>
              <a:rPr kumimoji="1" lang="zh-CN" altLang="en-US" dirty="0"/>
              <a:t>无处不在。</a:t>
            </a:r>
            <a:r>
              <a:rPr kumimoji="1" lang="en-US" altLang="zh-CN" dirty="0"/>
              <a:t> 2. </a:t>
            </a:r>
            <a:r>
              <a:rPr kumimoji="1" lang="zh-CN" altLang="en-US" dirty="0"/>
              <a:t>引领</a:t>
            </a:r>
            <a:r>
              <a:rPr kumimoji="1" lang="en-US" altLang="zh-CN" dirty="0"/>
              <a:t>    2 ppt.   1. </a:t>
            </a:r>
            <a:r>
              <a:rPr kumimoji="1" lang="zh-CN" altLang="en-US" dirty="0"/>
              <a:t>家庭＋社会</a:t>
            </a:r>
            <a:r>
              <a:rPr kumimoji="1" lang="en-US" altLang="zh-CN" dirty="0"/>
              <a:t> </a:t>
            </a:r>
            <a:r>
              <a:rPr kumimoji="1" lang="zh-CN" altLang="en-US" dirty="0"/>
              <a:t>组织管理</a:t>
            </a:r>
            <a:r>
              <a:rPr kumimoji="1" lang="en-US" altLang="zh-CN" dirty="0"/>
              <a:t>   </a:t>
            </a:r>
            <a:r>
              <a:rPr kumimoji="1" lang="zh-CN" altLang="en-US" dirty="0"/>
              <a:t>日常生活</a:t>
            </a:r>
            <a:r>
              <a:rPr kumimoji="1" lang="en-US" altLang="zh-CN" dirty="0"/>
              <a:t>    </a:t>
            </a:r>
            <a:r>
              <a:rPr kumimoji="1" lang="zh-CN" altLang="en-US" dirty="0"/>
              <a:t>机器</a:t>
            </a:r>
            <a:r>
              <a:rPr kumimoji="1" lang="en-US" altLang="zh-CN" dirty="0"/>
              <a:t>  </a:t>
            </a:r>
            <a:r>
              <a:rPr kumimoji="1" lang="zh-CN" altLang="en-US" dirty="0"/>
              <a:t>＋</a:t>
            </a:r>
            <a:r>
              <a:rPr kumimoji="1" lang="en-US" altLang="zh-CN" dirty="0"/>
              <a:t> </a:t>
            </a:r>
            <a:r>
              <a:rPr kumimoji="1" lang="zh-CN" altLang="en-US" dirty="0"/>
              <a:t>国家管理决策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个人－</a:t>
            </a:r>
            <a:r>
              <a:rPr kumimoji="1" lang="en-US" altLang="zh-CN" baseline="0" dirty="0"/>
              <a:t>》</a:t>
            </a:r>
            <a:r>
              <a:rPr kumimoji="1" lang="zh-CN" altLang="en-US" baseline="0" dirty="0"/>
              <a:t>网络</a:t>
            </a:r>
            <a:r>
              <a:rPr kumimoji="1" lang="en-US" altLang="zh-CN" baseline="0" dirty="0"/>
              <a:t>     </a:t>
            </a:r>
            <a:r>
              <a:rPr kumimoji="1" lang="zh-CN" altLang="en-US" baseline="0" dirty="0"/>
              <a:t>智能国防装备，车，无人机，作战指挥系统，物流，智能武器，</a:t>
            </a:r>
            <a:r>
              <a:rPr kumimoji="1" lang="en-US" altLang="zh-CN" dirty="0"/>
              <a:t>        </a:t>
            </a:r>
            <a:r>
              <a:rPr kumimoji="1" lang="zh-CN" altLang="en-US" dirty="0"/>
              <a:t>图片</a:t>
            </a:r>
            <a:r>
              <a:rPr kumimoji="1" lang="en-US" altLang="zh-CN" dirty="0"/>
              <a:t>  </a:t>
            </a:r>
            <a:r>
              <a:rPr kumimoji="1" lang="zh-CN" altLang="en-US" dirty="0"/>
              <a:t>大背景／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A90C2-BC24-D74F-833E-8AD3CC6C9451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365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  <a:lvl2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2pPr>
            <a:lvl3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3pPr>
            <a:lvl4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4pPr>
            <a:lvl5pPr>
              <a:defRPr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08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0AD76-2261-1F46-AC17-FA3A60779818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58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975B-1A7B-0B45-820B-A51F0B4F04B7}" type="datetime1">
              <a:rPr kumimoji="1" lang="zh-CN" altLang="en-US" smtClean="0"/>
              <a:t>17/6/14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6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ECD71-69FB-8944-BD81-CCF14D13F1F6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9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zh-CN" altLang="en-US" sz="2600" b="1" kern="1200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charset="0"/>
                <a:ea typeface="Gill Sans MT" charset="0"/>
                <a:cs typeface="Gill Sans MT" charset="0"/>
              </a:defRPr>
            </a:lvl1pPr>
            <a:lvl2pPr>
              <a:defRPr>
                <a:latin typeface="Gill Sans MT" charset="0"/>
                <a:ea typeface="Gill Sans MT" charset="0"/>
                <a:cs typeface="Gill Sans MT" charset="0"/>
              </a:defRPr>
            </a:lvl2pPr>
            <a:lvl3pPr>
              <a:defRPr>
                <a:latin typeface="Gill Sans MT" charset="0"/>
                <a:ea typeface="Gill Sans MT" charset="0"/>
                <a:cs typeface="Gill Sans MT" charset="0"/>
              </a:defRPr>
            </a:lvl3pPr>
            <a:lvl4pPr>
              <a:defRPr>
                <a:latin typeface="Gill Sans MT" charset="0"/>
                <a:ea typeface="Gill Sans MT" charset="0"/>
                <a:cs typeface="Gill Sans MT" charset="0"/>
              </a:defRPr>
            </a:lvl4pPr>
            <a:lvl5pPr>
              <a:defRPr>
                <a:latin typeface="Gill Sans MT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6E7AC-D960-1548-8DAC-EECB3D311A54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49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86AE-33AE-0349-8C3D-EADE35760174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98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1AFD-70DA-3D41-9BA8-976E8A5A1426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79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5D5C1-58CE-0F42-9D47-0A7327795981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67545" y="1604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67544" y="1508787"/>
            <a:ext cx="8208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1911742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254EA-6BE2-844A-A0AC-F996AEEECCAB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6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3B8A3-FE73-1C4E-BC39-FF49134EBC64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77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32E8-320F-504D-B309-6E53E0F91F1C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0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7C95-832D-2F4D-B09C-BEB692D5CE48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68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8358-F151-6747-A30A-51519492FEE6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69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7DCB-ED98-FB42-81A0-66DEB0E1570C}" type="datetime1">
              <a:rPr kumimoji="1" lang="zh-CN" altLang="en-US" smtClean="0"/>
              <a:t>17/6/14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B9FF-4057-1046-9034-F24CCCC9787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30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EE17C-5E9E-064C-AF87-F0599DCA2F36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D81C-ACB3-0C4E-A356-625E8E9D7007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631C5-04E4-F04B-A958-D5F37949F1EA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9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E23CE-878B-6C4B-9458-A586EB5D891F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EDFD7-82F3-FF47-92BF-CA6AD4E7BDF5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83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10D3-32A3-5F44-A985-53732E908232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8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40E00-C8A2-8947-9B19-A628827A3D45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551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 smtClean="0"/>
              <a:t>Click to edit Master title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5752-FDEA-FE4E-B160-3847BA05A2CC}" type="datetime1">
              <a:rPr lang="zh-CN" altLang="en-US" smtClean="0"/>
              <a:t>17/6/14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7E933-C35E-4C22-9EF8-1A9E5511660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4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C00000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ource Sans Pro Light" pitchFamily="34" charset="0"/>
                <a:ea typeface="+mj-ea"/>
                <a:cs typeface="+mj-cs"/>
              </a:rPr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0F6A7-C1D8-9844-9CF1-9A6C2A16CFED}" type="datetime1">
              <a:rPr lang="zh-CN" altLang="en-US" smtClean="0"/>
              <a:t>17/6/14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D5614-B734-4280-8F57-1D4947433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951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</p:sldLayoutIdLst>
  <p:hf hdr="0" ftr="0" dt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US" altLang="en-US" sz="2600" b="1" kern="1200" noProof="0" dirty="0">
          <a:solidFill>
            <a:srgbClr val="FF0000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Gill Sans MT" charset="0"/>
          <a:ea typeface="Gill Sans MT" charset="0"/>
          <a:cs typeface="Gill Sans M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Relationship Id="rId3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Relationship Id="rId3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png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png"/><Relationship Id="rId3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8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tiff"/><Relationship Id="rId20" Type="http://schemas.microsoft.com/office/2007/relationships/hdphoto" Target="../media/hdphoto1.wdp"/><Relationship Id="rId21" Type="http://schemas.openxmlformats.org/officeDocument/2006/relationships/image" Target="../media/image1.png"/><Relationship Id="rId10" Type="http://schemas.openxmlformats.org/officeDocument/2006/relationships/image" Target="../media/image14.tiff"/><Relationship Id="rId11" Type="http://schemas.openxmlformats.org/officeDocument/2006/relationships/image" Target="../media/image15.tiff"/><Relationship Id="rId12" Type="http://schemas.openxmlformats.org/officeDocument/2006/relationships/image" Target="../media/image16.tiff"/><Relationship Id="rId13" Type="http://schemas.openxmlformats.org/officeDocument/2006/relationships/image" Target="../media/image17.tiff"/><Relationship Id="rId14" Type="http://schemas.openxmlformats.org/officeDocument/2006/relationships/image" Target="../media/image18.tiff"/><Relationship Id="rId15" Type="http://schemas.openxmlformats.org/officeDocument/2006/relationships/image" Target="../media/image19.tiff"/><Relationship Id="rId16" Type="http://schemas.openxmlformats.org/officeDocument/2006/relationships/image" Target="../media/image20.tiff"/><Relationship Id="rId17" Type="http://schemas.openxmlformats.org/officeDocument/2006/relationships/image" Target="../media/image21.tiff"/><Relationship Id="rId18" Type="http://schemas.openxmlformats.org/officeDocument/2006/relationships/image" Target="../media/image22.tiff"/><Relationship Id="rId19" Type="http://schemas.openxmlformats.org/officeDocument/2006/relationships/image" Target="../media/image2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8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0.tif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1849" y="3557340"/>
            <a:ext cx="7658562" cy="904863"/>
          </a:xfrm>
        </p:spPr>
        <p:txBody>
          <a:bodyPr wrap="square">
            <a:spAutoFit/>
          </a:bodyPr>
          <a:lstStyle/>
          <a:p>
            <a:pPr algn="l"/>
            <a:r>
              <a:rPr kumimoji="1" lang="en-US" altLang="zh-CN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PingFang SC" charset="-122"/>
                <a:ea typeface="PingFang SC" charset="-122"/>
                <a:cs typeface="PingFang SC" charset="-122"/>
              </a:rPr>
              <a:t>Siming</a:t>
            </a:r>
            <a:r>
              <a:rPr kumimoji="1" lang="en-US" altLang="zh-C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ingFang SC" charset="-122"/>
                <a:ea typeface="PingFang SC" charset="-122"/>
                <a:cs typeface="PingFang SC" charset="-122"/>
              </a:rPr>
              <a:t> Chen</a:t>
            </a:r>
            <a:r>
              <a:rPr kumimoji="1"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ingFang SC" charset="-122"/>
                <a:ea typeface="PingFang SC" charset="-122"/>
                <a:cs typeface="PingFang SC" charset="-122"/>
              </a:rPr>
              <a:t>, </a:t>
            </a:r>
            <a:r>
              <a:rPr kumimoji="1"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Lijing</a:t>
            </a:r>
            <a:r>
              <a:rPr kumimoji="1"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 Lin and </a:t>
            </a:r>
            <a:r>
              <a:rPr kumimoji="1" lang="en-US" altLang="zh-CN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Xiaoru</a:t>
            </a:r>
            <a:r>
              <a:rPr kumimoji="1"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 Yuan</a:t>
            </a:r>
          </a:p>
          <a:p>
            <a:pPr algn="l"/>
            <a:r>
              <a:rPr kumimoji="1"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PingFang SC" charset="-122"/>
                <a:ea typeface="PingFang SC" charset="-122"/>
                <a:cs typeface="PingFang SC" charset="-122"/>
              </a:rPr>
              <a:t>2017/6/18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ingFang SC" charset="-122"/>
              <a:ea typeface="PingFang SC" charset="-122"/>
              <a:cs typeface="PingFang SC" charset="-122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96728" y="3338517"/>
            <a:ext cx="7293237" cy="70889"/>
            <a:chOff x="2055030" y="1463669"/>
            <a:chExt cx="2304256" cy="544908"/>
          </a:xfrm>
        </p:grpSpPr>
        <p:sp>
          <p:nvSpPr>
            <p:cNvPr id="5" name="Rectangle 4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标题 1"/>
          <p:cNvSpPr>
            <a:spLocks noGrp="1"/>
          </p:cNvSpPr>
          <p:nvPr>
            <p:ph type="ctrTitle"/>
          </p:nvPr>
        </p:nvSpPr>
        <p:spPr>
          <a:xfrm>
            <a:off x="501369" y="2474017"/>
            <a:ext cx="7876813" cy="755050"/>
          </a:xfrm>
        </p:spPr>
        <p:txBody>
          <a:bodyPr>
            <a:noAutofit/>
          </a:bodyPr>
          <a:lstStyle/>
          <a:p>
            <a:r>
              <a:rPr kumimoji="1"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Social</a:t>
            </a:r>
            <a:r>
              <a:rPr kumimoji="1"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 </a:t>
            </a:r>
            <a:r>
              <a:rPr kumimoji="1"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Media</a:t>
            </a:r>
            <a:r>
              <a:rPr kumimoji="1"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 </a:t>
            </a:r>
            <a:r>
              <a:rPr kumimoji="1"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Visual</a:t>
            </a:r>
            <a:r>
              <a:rPr kumimoji="1"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 </a:t>
            </a:r>
            <a:r>
              <a:rPr kumimoji="1"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PingFang SC Thin" charset="-122"/>
                <a:ea typeface="PingFang SC Thin" charset="-122"/>
                <a:cs typeface="PingFang SC Thin" charset="-122"/>
              </a:rPr>
              <a:t>Analytics</a:t>
            </a:r>
            <a:endParaRPr kumimoji="1"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PingFang SC Thin" charset="-122"/>
              <a:ea typeface="PingFang SC Thin" charset="-122"/>
              <a:cs typeface="PingFang SC Thin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61" y="583458"/>
            <a:ext cx="1836128" cy="49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3"/>
    </mc:Choice>
    <mc:Fallback xmlns="">
      <p:transition spd="slow" advTm="1837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Social </a:t>
            </a:r>
            <a:r>
              <a:rPr lang="en-US" altLang="zh-CN" b="1" dirty="0" smtClean="0">
                <a:solidFill>
                  <a:srgbClr val="C00000"/>
                </a:solidFill>
              </a:rPr>
              <a:t>Networks – Follower Network Visualization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Social </a:t>
            </a:r>
            <a:r>
              <a:rPr kumimoji="1" lang="en-US" altLang="zh-CN" dirty="0" smtClean="0"/>
              <a:t>Relationship</a:t>
            </a:r>
          </a:p>
          <a:p>
            <a:pPr lvl="1"/>
            <a:r>
              <a:rPr kumimoji="1" lang="en-US" altLang="zh-CN" dirty="0" smtClean="0"/>
              <a:t>Multiple Attributes</a:t>
            </a:r>
          </a:p>
          <a:p>
            <a:pPr lvl="1"/>
            <a:r>
              <a:rPr kumimoji="1" lang="en-US" altLang="zh-CN" dirty="0" smtClean="0"/>
              <a:t>Dynamic Features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267" y="1798378"/>
            <a:ext cx="4862733" cy="440583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555240" y="6311899"/>
            <a:ext cx="2311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>
                <a:latin typeface="NimbusRomNo9L" charset="0"/>
              </a:rPr>
              <a:t>Gestaltmatrix</a:t>
            </a:r>
            <a:r>
              <a:rPr lang="zh-CN" altLang="en-US" dirty="0" smtClean="0">
                <a:latin typeface="NimbusRomNo9L" charset="0"/>
              </a:rPr>
              <a:t> </a:t>
            </a:r>
            <a:r>
              <a:rPr lang="en-US" altLang="zh-CN" dirty="0" smtClean="0">
                <a:latin typeface="NimbusRomNo9L" charset="0"/>
              </a:rPr>
              <a:t>[BN</a:t>
            </a:r>
            <a:r>
              <a:rPr lang="zh-CN" altLang="en-US" dirty="0" smtClean="0">
                <a:latin typeface="NimbusRomNo9L" charset="0"/>
              </a:rPr>
              <a:t> </a:t>
            </a:r>
            <a:r>
              <a:rPr lang="en-US" altLang="zh-CN" dirty="0" smtClean="0">
                <a:latin typeface="NimbusRomNo9L" charset="0"/>
              </a:rPr>
              <a:t>11] </a:t>
            </a:r>
            <a:endParaRPr lang="en-US" altLang="zh-CN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10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8" y="4100513"/>
            <a:ext cx="3745480" cy="5673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" y="2995430"/>
            <a:ext cx="3786188" cy="854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2320"/>
            <a:ext cx="3786188" cy="116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75"/>
    </mc:Choice>
    <mc:Fallback xmlns="">
      <p:transition spd="slow" advTm="11997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kumimoji="1" lang="en-US" altLang="zh-CN" sz="2600" b="1" dirty="0"/>
              <a:t>Social Network – Diffusion Network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431730"/>
            <a:ext cx="7886700" cy="1395876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 smtClean="0"/>
              <a:t>Entity – Messages</a:t>
            </a:r>
          </a:p>
          <a:p>
            <a:r>
              <a:rPr kumimoji="1" lang="en-US" altLang="zh-CN" dirty="0" smtClean="0"/>
              <a:t>How information diffuse along time</a:t>
            </a:r>
          </a:p>
          <a:p>
            <a:pPr lvl="1"/>
            <a:r>
              <a:rPr kumimoji="1" lang="en-US" altLang="zh-CN" dirty="0" smtClean="0"/>
              <a:t>Topic</a:t>
            </a:r>
          </a:p>
          <a:p>
            <a:pPr lvl="1"/>
            <a:r>
              <a:rPr kumimoji="1" lang="en-US" altLang="zh-CN" dirty="0" smtClean="0"/>
              <a:t>Relationship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2" y="2785429"/>
            <a:ext cx="7212716" cy="34038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84477" y="6211669"/>
            <a:ext cx="706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(a) </a:t>
            </a:r>
            <a:r>
              <a:rPr kumimoji="1" lang="en-US" altLang="zh-CN" dirty="0" smtClean="0"/>
              <a:t>Google</a:t>
            </a:r>
            <a:r>
              <a:rPr kumimoji="1" lang="en-US" altLang="zh-CN" dirty="0"/>
              <a:t>+ Ripples [VWH∗13</a:t>
            </a:r>
            <a:r>
              <a:rPr kumimoji="1" lang="en-US" altLang="zh-CN" dirty="0" smtClean="0"/>
              <a:t>], </a:t>
            </a:r>
            <a:r>
              <a:rPr kumimoji="1" lang="en-US" altLang="zh-CN" dirty="0"/>
              <a:t>(b) </a:t>
            </a:r>
            <a:r>
              <a:rPr kumimoji="1" lang="en-US" altLang="zh-CN" dirty="0" smtClean="0"/>
              <a:t>Li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[LQC</a:t>
            </a:r>
            <a:r>
              <a:rPr kumimoji="1" lang="en-US" altLang="zh-CN" dirty="0"/>
              <a:t>∗13</a:t>
            </a:r>
            <a:r>
              <a:rPr kumimoji="1" lang="en-US" altLang="zh-CN" dirty="0" smtClean="0"/>
              <a:t>], </a:t>
            </a:r>
            <a:r>
              <a:rPr kumimoji="1" lang="en-US" altLang="zh-CN" dirty="0"/>
              <a:t>(c) </a:t>
            </a:r>
            <a:r>
              <a:rPr kumimoji="1" lang="en-US" altLang="zh-CN" dirty="0" err="1"/>
              <a:t>FluxFlow</a:t>
            </a:r>
            <a:r>
              <a:rPr kumimoji="1" lang="en-US" altLang="zh-CN" dirty="0"/>
              <a:t> [ZCW∗14</a:t>
            </a:r>
            <a:r>
              <a:rPr kumimoji="1" lang="en-US" altLang="zh-CN" dirty="0" smtClean="0"/>
              <a:t>], (</a:t>
            </a:r>
            <a:r>
              <a:rPr kumimoji="1" lang="en-US" altLang="zh-CN" dirty="0"/>
              <a:t>d) </a:t>
            </a:r>
            <a:r>
              <a:rPr kumimoji="1" lang="en-US" altLang="zh-CN" dirty="0" err="1"/>
              <a:t>WeiboEvents</a:t>
            </a:r>
            <a:r>
              <a:rPr kumimoji="1" lang="en-US" altLang="zh-CN" dirty="0"/>
              <a:t> [RZW∗14</a:t>
            </a:r>
            <a:r>
              <a:rPr kumimoji="1" lang="en-US" altLang="zh-CN" dirty="0" smtClean="0"/>
              <a:t>]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11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26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3"/>
    </mc:Choice>
    <mc:Fallback xmlns="">
      <p:transition spd="slow" advTm="2031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914400">
              <a:lnSpc>
                <a:spcPct val="100000"/>
              </a:lnSpc>
            </a:pPr>
            <a:r>
              <a:rPr kumimoji="1" lang="en-US" altLang="zh-CN" sz="2600" b="1" dirty="0"/>
              <a:t>Diffusion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Network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Visualization:</a:t>
            </a:r>
            <a:r>
              <a:rPr kumimoji="1" lang="zh-CN" altLang="en-US" sz="2600" b="1" dirty="0"/>
              <a:t>  </a:t>
            </a:r>
            <a:r>
              <a:rPr kumimoji="1" lang="en-US" altLang="zh-CN" sz="2600" b="1" dirty="0" err="1"/>
              <a:t>WeiboEvents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 smtClean="0"/>
              <a:t/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–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/>
              <a:t>Normal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Diffusion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Patterns</a:t>
            </a:r>
            <a:endParaRPr kumimoji="1" lang="zh-CN" altLang="en-US" sz="2600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6" y="1690689"/>
            <a:ext cx="8328627" cy="4600575"/>
          </a:xfr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07686" y="6356351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WeiboEvents</a:t>
            </a:r>
            <a:r>
              <a:rPr kumimoji="1" lang="en-US" altLang="zh-CN" dirty="0"/>
              <a:t> [RZW∗14</a:t>
            </a:r>
            <a:r>
              <a:rPr kumimoji="1" lang="en-US" altLang="zh-CN" dirty="0" smtClean="0"/>
              <a:t>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15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74"/>
    </mc:Choice>
    <mc:Fallback xmlns="">
      <p:transition spd="slow" advTm="1127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6" y="1689311"/>
            <a:ext cx="7799295" cy="4668418"/>
          </a:xfr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Diffusion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Network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Visualization:</a:t>
            </a:r>
            <a:r>
              <a:rPr kumimoji="1" lang="zh-CN" altLang="en-US" sz="2600" b="1" dirty="0" smtClean="0"/>
              <a:t>  </a:t>
            </a:r>
            <a:r>
              <a:rPr kumimoji="1" lang="en-US" altLang="zh-CN" sz="2600" b="1" dirty="0" err="1" smtClean="0"/>
              <a:t>WeiboEvents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/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–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In-depth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/>
              <a:t>D</a:t>
            </a:r>
            <a:r>
              <a:rPr kumimoji="1" lang="en-US" altLang="zh-CN" sz="2600" b="1" dirty="0" smtClean="0"/>
              <a:t>iscussions</a:t>
            </a:r>
            <a:endParaRPr kumimoji="1" lang="zh-CN" altLang="en-US" sz="2600" b="1" dirty="0"/>
          </a:p>
        </p:txBody>
      </p:sp>
      <p:sp>
        <p:nvSpPr>
          <p:cNvPr id="8" name="矩形 7"/>
          <p:cNvSpPr/>
          <p:nvPr/>
        </p:nvSpPr>
        <p:spPr>
          <a:xfrm>
            <a:off x="407686" y="6356351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WeiboEvents</a:t>
            </a:r>
            <a:r>
              <a:rPr kumimoji="1" lang="en-US" altLang="zh-CN" dirty="0"/>
              <a:t> [RZW∗</a:t>
            </a:r>
            <a:r>
              <a:rPr kumimoji="1" lang="en-US" altLang="zh-CN"/>
              <a:t>14</a:t>
            </a:r>
            <a:r>
              <a:rPr kumimoji="1" lang="en-US" altLang="zh-CN" smtClean="0"/>
              <a:t>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50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53"/>
    </mc:Choice>
    <mc:Fallback xmlns="">
      <p:transition spd="slow" advTm="1255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2091954"/>
            <a:ext cx="8902685" cy="3965946"/>
          </a:xfr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Diffusion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Network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Visualization:</a:t>
            </a:r>
            <a:r>
              <a:rPr kumimoji="1" lang="zh-CN" altLang="en-US" sz="2600" b="1" dirty="0" smtClean="0"/>
              <a:t> </a:t>
            </a:r>
            <a:br>
              <a:rPr kumimoji="1" lang="zh-CN" altLang="en-US" sz="2600" b="1" dirty="0" smtClean="0"/>
            </a:br>
            <a:r>
              <a:rPr kumimoji="1" lang="en-US" altLang="zh-CN" sz="2600" b="1" dirty="0" err="1" smtClean="0"/>
              <a:t>WeiboEvents</a:t>
            </a:r>
            <a:r>
              <a:rPr kumimoji="1" lang="en-US" altLang="zh-CN" sz="2600" b="1" dirty="0" smtClean="0"/>
              <a:t>: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Machine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Account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Behavior</a:t>
            </a:r>
            <a:endParaRPr kumimoji="1" lang="zh-CN" altLang="en-US" sz="2600" b="1" dirty="0"/>
          </a:p>
        </p:txBody>
      </p:sp>
      <p:sp>
        <p:nvSpPr>
          <p:cNvPr id="8" name="矩形 7"/>
          <p:cNvSpPr/>
          <p:nvPr/>
        </p:nvSpPr>
        <p:spPr>
          <a:xfrm>
            <a:off x="407686" y="6356351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WeiboEvents</a:t>
            </a:r>
            <a:r>
              <a:rPr kumimoji="1" lang="en-US" altLang="zh-CN" dirty="0"/>
              <a:t> [RZW∗</a:t>
            </a:r>
            <a:r>
              <a:rPr kumimoji="1" lang="en-US" altLang="zh-CN"/>
              <a:t>14</a:t>
            </a:r>
            <a:r>
              <a:rPr kumimoji="1" lang="en-US" altLang="zh-CN" smtClean="0"/>
              <a:t>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080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0"/>
    </mc:Choice>
    <mc:Fallback xmlns="">
      <p:transition spd="slow" advTm="2996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Network: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err="1" smtClean="0"/>
              <a:t>Reposter</a:t>
            </a:r>
            <a:r>
              <a:rPr kumimoji="1" lang="en-US" altLang="zh-CN" sz="2600" b="1" dirty="0" smtClean="0"/>
              <a:t> Network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406770"/>
            <a:ext cx="7886700" cy="1491176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 smtClean="0"/>
              <a:t>Entities – Social media users</a:t>
            </a:r>
          </a:p>
          <a:p>
            <a:r>
              <a:rPr kumimoji="1" lang="en-US" altLang="zh-CN" dirty="0" smtClean="0"/>
              <a:t>Reposting behaviors leading to information diffusion</a:t>
            </a:r>
          </a:p>
          <a:p>
            <a:pPr lvl="1"/>
            <a:r>
              <a:rPr kumimoji="1" lang="en-US" altLang="zh-CN" dirty="0" smtClean="0"/>
              <a:t>User behavior / type / relationship</a:t>
            </a:r>
          </a:p>
          <a:p>
            <a:pPr lvl="1"/>
            <a:r>
              <a:rPr kumimoji="1" lang="en-US" altLang="zh-CN" dirty="0" smtClean="0"/>
              <a:t>Dynamic scenarios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774537"/>
            <a:ext cx="7886700" cy="336166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343464" y="6136201"/>
            <a:ext cx="6886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(a) GraphFlow [CWL*14], (b) IdeaFlow [WLC*16], (c) D-Map [CCW*16],  (d) TargetVue [CSL*16]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62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83"/>
    </mc:Choice>
    <mc:Fallback xmlns="">
      <p:transition spd="slow" advTm="4248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err="1" smtClean="0"/>
              <a:t>Reposter</a:t>
            </a:r>
            <a:r>
              <a:rPr kumimoji="1" lang="en-US" altLang="zh-CN" sz="2600" b="1" dirty="0" smtClean="0"/>
              <a:t> Network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mtClean="0"/>
              <a:t>Dynamic Relationship</a:t>
            </a:r>
          </a:p>
          <a:p>
            <a:r>
              <a:rPr kumimoji="1" lang="en-US" altLang="zh-CN" dirty="0" smtClean="0"/>
              <a:t>Community Behaviors</a:t>
            </a:r>
          </a:p>
          <a:p>
            <a:r>
              <a:rPr kumimoji="1" lang="en-US" altLang="zh-CN" dirty="0" smtClean="0"/>
              <a:t>Topic Changes</a:t>
            </a:r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373" y="1850081"/>
            <a:ext cx="5410627" cy="21512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74" y="4160685"/>
            <a:ext cx="4148616" cy="2443074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5029590" y="4160685"/>
            <a:ext cx="3638160" cy="216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River-based Visual Metaphor</a:t>
            </a:r>
          </a:p>
          <a:p>
            <a:r>
              <a:rPr kumimoji="1" lang="en-US" altLang="zh-CN" dirty="0" smtClean="0"/>
              <a:t>Map-based Visual Metaphor</a:t>
            </a:r>
          </a:p>
          <a:p>
            <a:endParaRPr kumimoji="1"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6316394" y="1506023"/>
            <a:ext cx="3179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mtClean="0"/>
              <a:t>IdeaFlow </a:t>
            </a:r>
            <a:r>
              <a:rPr lang="zh-CN" altLang="en-US" dirty="0"/>
              <a:t>[WLC*</a:t>
            </a:r>
            <a:r>
              <a:rPr lang="zh-CN" altLang="en-US"/>
              <a:t>16</a:t>
            </a:r>
            <a:r>
              <a:rPr lang="zh-CN" altLang="en-US" smtClean="0"/>
              <a:t>]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5063160" y="6234427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/>
              <a:t>D-Map [CCW*16]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01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83"/>
    </mc:Choice>
    <mc:Fallback xmlns="">
      <p:transition spd="slow" advTm="11238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 Network Visualization Techniques: Summary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4028410" cy="4351338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Graph-based visualization</a:t>
            </a:r>
          </a:p>
          <a:p>
            <a:pPr lvl="1"/>
            <a:r>
              <a:rPr kumimoji="1" lang="en-US" altLang="zh-CN" dirty="0" smtClean="0"/>
              <a:t>Network</a:t>
            </a:r>
            <a:r>
              <a:rPr kumimoji="1" lang="zh-CN" altLang="en-US" dirty="0" smtClean="0"/>
              <a:t> </a:t>
            </a:r>
            <a:r>
              <a:rPr lang="zh-CN" altLang="en-US" dirty="0"/>
              <a:t>[Heer2005]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Matrix</a:t>
            </a:r>
            <a:r>
              <a:rPr kumimoji="1" lang="zh-CN" altLang="en-US" dirty="0" smtClean="0"/>
              <a:t> </a:t>
            </a:r>
            <a:r>
              <a:rPr lang="zh-CN" altLang="en-US" dirty="0"/>
              <a:t>[Henry2006]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Space filling techniques</a:t>
            </a:r>
            <a:r>
              <a:rPr kumimoji="1" lang="zh-CN" altLang="en-US" dirty="0" smtClean="0"/>
              <a:t> </a:t>
            </a:r>
            <a:r>
              <a:rPr lang="zh-CN" altLang="en-US" dirty="0"/>
              <a:t>[Viegas2013]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Multi-</a:t>
            </a:r>
            <a:r>
              <a:rPr kumimoji="1" lang="en-US" altLang="zh-CN" dirty="0" err="1" smtClean="0"/>
              <a:t>variate</a:t>
            </a:r>
            <a:r>
              <a:rPr kumimoji="1" lang="en-US" altLang="zh-CN" dirty="0" smtClean="0"/>
              <a:t> exploration</a:t>
            </a:r>
            <a:r>
              <a:rPr kumimoji="1" lang="zh-CN" altLang="en-US" dirty="0" smtClean="0"/>
              <a:t> </a:t>
            </a:r>
            <a:r>
              <a:rPr lang="zh-CN" altLang="en-US" dirty="0"/>
              <a:t>[Bezerianos2010]</a:t>
            </a:r>
            <a:endParaRPr kumimoji="1" lang="en-US" altLang="zh-CN" dirty="0" smtClean="0"/>
          </a:p>
          <a:p>
            <a:r>
              <a:rPr kumimoji="1" lang="en-US" altLang="zh-CN" dirty="0" smtClean="0"/>
              <a:t>Dynamic graph visualization</a:t>
            </a:r>
          </a:p>
          <a:p>
            <a:pPr lvl="1"/>
            <a:r>
              <a:rPr kumimoji="1" lang="en-US" altLang="zh-CN" dirty="0" smtClean="0"/>
              <a:t>2.5D representation</a:t>
            </a:r>
            <a:r>
              <a:rPr kumimoji="1" lang="zh-CN" altLang="en-US" dirty="0" smtClean="0"/>
              <a:t>  </a:t>
            </a:r>
            <a:r>
              <a:rPr lang="zh-CN" altLang="en-US" dirty="0" smtClean="0"/>
              <a:t>[Federico2011]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Storyline</a:t>
            </a:r>
            <a:r>
              <a:rPr lang="zh-CN" altLang="en-US" dirty="0" smtClean="0"/>
              <a:t> </a:t>
            </a:r>
            <a:r>
              <a:rPr lang="zh-CN" altLang="en-US" dirty="0"/>
              <a:t>[Reda2011]</a:t>
            </a:r>
            <a:endParaRPr kumimoji="1" lang="en-US" altLang="zh-CN" dirty="0" smtClean="0"/>
          </a:p>
          <a:p>
            <a:pPr lvl="1"/>
            <a:r>
              <a:rPr kumimoji="1" lang="en-US" altLang="zh-CN" dirty="0" smtClean="0"/>
              <a:t>Map-like visual metaphor</a:t>
            </a:r>
            <a:r>
              <a:rPr kumimoji="1" lang="zh-CN" altLang="en-US" dirty="0" smtClean="0"/>
              <a:t> </a:t>
            </a:r>
            <a:r>
              <a:rPr lang="zh-CN" altLang="en-US" dirty="0"/>
              <a:t>[Hu2012]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0" y="1214134"/>
            <a:ext cx="4645960" cy="5643866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622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07"/>
    </mc:Choice>
    <mc:Fallback xmlns="">
      <p:transition spd="slow" advTm="3840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336264" y="371699"/>
            <a:ext cx="6969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Classification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of Social Media Entities </a:t>
            </a:r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and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Related Visualization Techniques</a:t>
            </a:r>
            <a:endParaRPr 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4" y="2296505"/>
            <a:ext cx="8466039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1"/>
    </mc:Choice>
    <mc:Fallback xmlns="">
      <p:transition spd="slow" advTm="888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Paper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Collections</a:t>
            </a:r>
            <a:endParaRPr kumimoji="1" lang="zh-CN" altLang="en-US" sz="2600" b="1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332621"/>
            <a:ext cx="7633878" cy="4679950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9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"/>
    </mc:Choice>
    <mc:Fallback xmlns="">
      <p:transition spd="slow" advTm="89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Category</a:t>
            </a:r>
            <a:endParaRPr kumimoji="1" lang="zh-CN" altLang="en-US" dirty="0" smtClean="0"/>
          </a:p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Visualization</a:t>
            </a:r>
            <a:endParaRPr kumimoji="1" lang="zh-CN" altLang="en-US" dirty="0" smtClean="0"/>
          </a:p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endParaRPr kumimoji="1" lang="zh-CN" altLang="en-US" dirty="0" smtClean="0"/>
          </a:p>
          <a:p>
            <a:r>
              <a:rPr kumimoji="1" lang="en-US" altLang="zh-CN" dirty="0" smtClean="0"/>
              <a:t>Application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</a:t>
            </a:r>
            <a:endParaRPr kumimoji="1" lang="zh-CN" altLang="en-US" dirty="0" smtClean="0"/>
          </a:p>
          <a:p>
            <a:r>
              <a:rPr kumimoji="1" lang="en-US" altLang="zh-CN" dirty="0" smtClean="0"/>
              <a:t>Discussion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83"/>
    </mc:Choice>
    <mc:Fallback xmlns="">
      <p:transition spd="slow" advTm="3488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Geographic Information: Geo-tagged </a:t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Information Diffusion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3515647" cy="4351338"/>
          </a:xfrm>
        </p:spPr>
        <p:txBody>
          <a:bodyPr/>
          <a:lstStyle/>
          <a:p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sources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information</a:t>
            </a:r>
            <a:endParaRPr kumimoji="1" lang="zh-CN" altLang="en-US" dirty="0" smtClean="0"/>
          </a:p>
          <a:p>
            <a:pPr lvl="1"/>
            <a:r>
              <a:rPr kumimoji="1" lang="en-US" altLang="zh-CN" b="1" dirty="0" smtClean="0"/>
              <a:t>Where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social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media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users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come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from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(Relative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static)</a:t>
            </a:r>
            <a:endParaRPr kumimoji="1" lang="zh-CN" altLang="en-US" b="1" dirty="0" smtClean="0"/>
          </a:p>
          <a:p>
            <a:pPr lvl="1"/>
            <a:r>
              <a:rPr kumimoji="1" lang="en-US" altLang="zh-CN" dirty="0" smtClean="0"/>
              <a:t>Where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messages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(Dynamic)</a:t>
            </a:r>
            <a:endParaRPr kumimoji="1" lang="zh-CN" altLang="en-US" dirty="0" smtClean="0"/>
          </a:p>
          <a:p>
            <a:pPr lvl="1"/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767" y="1825625"/>
            <a:ext cx="4656946" cy="46569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9152" y="6096845"/>
            <a:ext cx="592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I</a:t>
            </a:r>
            <a:r>
              <a:rPr lang="zh-CN" altLang="en-US" dirty="0" smtClean="0"/>
              <a:t>ntegrating </a:t>
            </a:r>
            <a:r>
              <a:rPr lang="zh-CN" altLang="en-US" dirty="0"/>
              <a:t>the spatial temporal information and representing the diffusion process across multiple </a:t>
            </a:r>
            <a:r>
              <a:rPr lang="zh-CN" altLang="en-US" dirty="0" smtClean="0"/>
              <a:t>regions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6852860" y="6428030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Whisper [CLS∗12]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52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70"/>
    </mc:Choice>
    <mc:Fallback xmlns="">
      <p:transition spd="slow" advTm="6157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Geographic Information: Spatial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/>
              <a:t>T</a:t>
            </a:r>
            <a:r>
              <a:rPr kumimoji="1" lang="en-US" altLang="zh-CN" sz="2600" b="1" dirty="0" smtClean="0"/>
              <a:t>emporal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/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Event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/>
              <a:t>D</a:t>
            </a:r>
            <a:r>
              <a:rPr kumimoji="1" lang="en-US" altLang="zh-CN" sz="2600" b="1" dirty="0" smtClean="0"/>
              <a:t>istribution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149076" cy="4351338"/>
          </a:xfrm>
        </p:spPr>
        <p:txBody>
          <a:bodyPr/>
          <a:lstStyle/>
          <a:p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sources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information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Where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from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(Relative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static)</a:t>
            </a:r>
            <a:endParaRPr kumimoji="1" lang="zh-CN" altLang="en-US" dirty="0" smtClean="0"/>
          </a:p>
          <a:p>
            <a:pPr lvl="1"/>
            <a:r>
              <a:rPr kumimoji="1" lang="en-US" altLang="zh-CN" b="1" dirty="0" smtClean="0"/>
              <a:t>Where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social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media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users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post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messages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(Dynamic)</a:t>
            </a:r>
            <a:endParaRPr kumimoji="1" lang="zh-CN" altLang="en-US" b="1" dirty="0" smtClean="0"/>
          </a:p>
          <a:p>
            <a:pPr lvl="1"/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26" y="3408363"/>
            <a:ext cx="6883400" cy="2768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4326" y="6198847"/>
            <a:ext cx="7800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A density map design with the aggregation to show the distribution of the social events [CTJ∗14] 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50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1"/>
    </mc:Choice>
    <mc:Fallback xmlns="">
      <p:transition spd="slow" advTm="7463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Geographic Information: Spatial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T</a:t>
            </a:r>
            <a:r>
              <a:rPr kumimoji="1" lang="en-US" altLang="zh-CN" sz="2600" b="1" dirty="0" smtClean="0"/>
              <a:t>emporal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/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Event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/>
              <a:t>D</a:t>
            </a:r>
            <a:r>
              <a:rPr kumimoji="1" lang="en-US" altLang="zh-CN" sz="2600" b="1" dirty="0" smtClean="0"/>
              <a:t>istribution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grpSp>
        <p:nvGrpSpPr>
          <p:cNvPr id="4" name="组合 4"/>
          <p:cNvGrpSpPr/>
          <p:nvPr/>
        </p:nvGrpSpPr>
        <p:grpSpPr>
          <a:xfrm>
            <a:off x="780182" y="1825625"/>
            <a:ext cx="5304353" cy="4416288"/>
            <a:chOff x="327991" y="1163540"/>
            <a:chExt cx="8486965" cy="7066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991" y="1701166"/>
              <a:ext cx="8486965" cy="652843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13" t="18076" r="28868" b="29509"/>
            <a:stretch/>
          </p:blipFill>
          <p:spPr>
            <a:xfrm>
              <a:off x="477078" y="1163540"/>
              <a:ext cx="6838122" cy="7066060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5" t="40477" r="33305" b="50897"/>
          <a:stretch/>
        </p:blipFill>
        <p:spPr>
          <a:xfrm>
            <a:off x="6283975" y="2248609"/>
            <a:ext cx="1949881" cy="159535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85910" y="3744707"/>
            <a:ext cx="844826" cy="869674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25"/>
          </a:p>
        </p:txBody>
      </p:sp>
      <p:sp>
        <p:nvSpPr>
          <p:cNvPr id="9" name="矩形 8"/>
          <p:cNvSpPr/>
          <p:nvPr/>
        </p:nvSpPr>
        <p:spPr>
          <a:xfrm>
            <a:off x="3745356" y="3740566"/>
            <a:ext cx="844826" cy="66882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25"/>
          </a:p>
        </p:txBody>
      </p:sp>
      <p:cxnSp>
        <p:nvCxnSpPr>
          <p:cNvPr id="10" name="直接连接符 14"/>
          <p:cNvCxnSpPr/>
          <p:nvPr/>
        </p:nvCxnSpPr>
        <p:spPr>
          <a:xfrm>
            <a:off x="1885910" y="3744707"/>
            <a:ext cx="4398065" cy="287914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5"/>
          <p:cNvCxnSpPr/>
          <p:nvPr/>
        </p:nvCxnSpPr>
        <p:spPr>
          <a:xfrm>
            <a:off x="1917884" y="4599374"/>
            <a:ext cx="5993624" cy="1051564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7"/>
          <p:cNvCxnSpPr/>
          <p:nvPr/>
        </p:nvCxnSpPr>
        <p:spPr>
          <a:xfrm flipV="1">
            <a:off x="3745356" y="2248609"/>
            <a:ext cx="2538619" cy="1474503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2" t="43049" r="49997" b="51335"/>
          <a:stretch/>
        </p:blipFill>
        <p:spPr>
          <a:xfrm>
            <a:off x="6283975" y="4032621"/>
            <a:ext cx="1678805" cy="1583065"/>
          </a:xfrm>
          <a:prstGeom prst="rect">
            <a:avLst/>
          </a:prstGeom>
        </p:spPr>
      </p:pic>
      <p:cxnSp>
        <p:nvCxnSpPr>
          <p:cNvPr id="14" name="直接连接符 19"/>
          <p:cNvCxnSpPr/>
          <p:nvPr/>
        </p:nvCxnSpPr>
        <p:spPr>
          <a:xfrm flipV="1">
            <a:off x="4590181" y="3810079"/>
            <a:ext cx="3389658" cy="590628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幻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213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0"/>
    </mc:Choice>
    <mc:Fallback xmlns="">
      <p:transition spd="slow" advTm="5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Geographic Information: Movement </a:t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Trajectories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08477" y="5500573"/>
            <a:ext cx="7886700" cy="662375"/>
          </a:xfrm>
        </p:spPr>
        <p:txBody>
          <a:bodyPr>
            <a:normAutofit fontScale="92500"/>
          </a:bodyPr>
          <a:lstStyle/>
          <a:p>
            <a:r>
              <a:rPr kumimoji="1" lang="en-US" altLang="zh-CN" dirty="0" smtClean="0"/>
              <a:t>Two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weeks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Weibo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China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neighborhood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17354"/>
            <a:ext cx="8146723" cy="31705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400193" y="6365616"/>
            <a:ext cx="1159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mtClean="0"/>
              <a:t>[</a:t>
            </a:r>
            <a:r>
              <a:rPr lang="zh-CN" altLang="en-US"/>
              <a:t>CYW∗16]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946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3"/>
    </mc:Choice>
    <mc:Fallback xmlns="">
      <p:transition spd="slow" advTm="1308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Geographic Information: Movement </a:t>
            </a:r>
            <a:r>
              <a:rPr kumimoji="1" lang="en-US" altLang="zh-CN" sz="2600" b="1" dirty="0" smtClean="0"/>
              <a:t/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Trajectories </a:t>
            </a:r>
            <a:r>
              <a:rPr kumimoji="1" lang="en-US" altLang="zh-CN" sz="2600" b="1" dirty="0"/>
              <a:t>Visualization</a:t>
            </a:r>
            <a:endParaRPr kumimoji="1" lang="zh-CN" altLang="en-US" sz="2600" b="1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9" y="4740606"/>
            <a:ext cx="8380948" cy="19013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29118"/>
          <a:stretch/>
        </p:blipFill>
        <p:spPr>
          <a:xfrm>
            <a:off x="628650" y="2223547"/>
            <a:ext cx="3449585" cy="2468765"/>
          </a:xfrm>
          <a:prstGeom prst="rect">
            <a:avLst/>
          </a:prstGeom>
        </p:spPr>
      </p:pic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smtClean="0"/>
              <a:t>Semantic Movement Patterns</a:t>
            </a:r>
            <a:endParaRPr kumimoji="1"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5253"/>
            <a:ext cx="4949817" cy="25170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18720" y="4507646"/>
            <a:ext cx="2965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Weibo</a:t>
            </a:r>
            <a:r>
              <a:rPr lang="zh-CN" altLang="en-US" dirty="0"/>
              <a:t> </a:t>
            </a:r>
            <a:r>
              <a:rPr lang="en-US" altLang="zh-CN" dirty="0"/>
              <a:t>Footprint</a:t>
            </a:r>
            <a:r>
              <a:rPr lang="zh-CN" altLang="en-US" dirty="0"/>
              <a:t> </a:t>
            </a:r>
            <a:r>
              <a:rPr lang="en-US" altLang="zh-CN" dirty="0"/>
              <a:t>[CWLY16] </a:t>
            </a:r>
          </a:p>
        </p:txBody>
      </p:sp>
      <p:sp>
        <p:nvSpPr>
          <p:cNvPr id="4" name="矩形 3"/>
          <p:cNvSpPr/>
          <p:nvPr/>
        </p:nvSpPr>
        <p:spPr>
          <a:xfrm>
            <a:off x="6823812" y="6488668"/>
            <a:ext cx="216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TravelDiff</a:t>
            </a:r>
            <a:r>
              <a:rPr lang="zh-CN" altLang="en-US" dirty="0"/>
              <a:t> </a:t>
            </a:r>
            <a:r>
              <a:rPr lang="en-US" altLang="zh-CN" dirty="0"/>
              <a:t>[KSB∗16] </a:t>
            </a:r>
          </a:p>
        </p:txBody>
      </p:sp>
    </p:spTree>
    <p:extLst>
      <p:ext uri="{BB962C8B-B14F-4D97-AF65-F5344CB8AC3E}">
        <p14:creationId xmlns:p14="http://schemas.microsoft.com/office/powerpoint/2010/main" val="14871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6"/>
    </mc:Choice>
    <mc:Fallback xmlns="">
      <p:transition spd="slow" advTm="753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Geographic Information Visualization </a:t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Summary:  Visualization on the Map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2709973" cy="4351338"/>
          </a:xfrm>
        </p:spPr>
        <p:txBody>
          <a:bodyPr/>
          <a:lstStyle/>
          <a:p>
            <a:r>
              <a:rPr kumimoji="1" lang="en-US" altLang="zh-CN" dirty="0" smtClean="0"/>
              <a:t>Density-based Visualization</a:t>
            </a:r>
          </a:p>
          <a:p>
            <a:r>
              <a:rPr kumimoji="1" lang="en-US" altLang="zh-CN" dirty="0" smtClean="0"/>
              <a:t>Flow-based Visualization</a:t>
            </a:r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054" y="1825625"/>
            <a:ext cx="4971296" cy="396256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43350" y="59231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 (a) Whisper [CLS∗12</a:t>
            </a:r>
            <a:r>
              <a:rPr lang="zh-CN" altLang="en-US" dirty="0" smtClean="0"/>
              <a:t>]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zh-CN" altLang="en-US" dirty="0"/>
              <a:t>(b) Flowsampler [CMSVM14</a:t>
            </a:r>
            <a:r>
              <a:rPr lang="zh-CN" altLang="en-US" dirty="0" smtClean="0"/>
              <a:t>]</a:t>
            </a:r>
            <a:r>
              <a:rPr lang="en-US" altLang="zh-CN" dirty="0"/>
              <a:t>,</a:t>
            </a:r>
            <a:r>
              <a:rPr lang="zh-CN" altLang="en-US" dirty="0" smtClean="0"/>
              <a:t> </a:t>
            </a:r>
            <a:r>
              <a:rPr lang="zh-CN" altLang="en-US" dirty="0"/>
              <a:t>(c) Density Map [CTJ∗14</a:t>
            </a:r>
            <a:r>
              <a:rPr lang="zh-CN" altLang="en-US" dirty="0" smtClean="0"/>
              <a:t>]</a:t>
            </a:r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25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021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0"/>
    </mc:Choice>
    <mc:Fallback xmlns="">
      <p:transition spd="slow" advTm="429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336264" y="371699"/>
            <a:ext cx="6969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Classification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of Social Media Entities </a:t>
            </a:r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and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Related Visualization Techniques</a:t>
            </a:r>
            <a:endParaRPr 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4" y="2296505"/>
            <a:ext cx="8466039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2"/>
    </mc:Choice>
    <mc:Fallback xmlns="">
      <p:transition spd="slow" advTm="1112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Paper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Collections</a:t>
            </a:r>
            <a:endParaRPr kumimoji="1" lang="zh-CN" altLang="en-US" sz="2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118573"/>
            <a:ext cx="8696325" cy="2995504"/>
          </a:xfr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19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2"/>
    </mc:Choice>
    <mc:Fallback xmlns="">
      <p:transition spd="slow" advTm="907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Text and Content: Keywords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kumimoji="1" lang="en-US" altLang="zh-CN" dirty="0" smtClean="0"/>
              <a:t>Extracted keywords from content</a:t>
            </a:r>
          </a:p>
          <a:p>
            <a:pPr lvl="1"/>
            <a:r>
              <a:rPr kumimoji="1" lang="en-US" altLang="zh-CN" dirty="0" smtClean="0"/>
              <a:t>Dynamic keywords along the time</a:t>
            </a:r>
          </a:p>
          <a:p>
            <a:pPr lvl="1"/>
            <a:r>
              <a:rPr kumimoji="1" lang="en-US" altLang="zh-CN" dirty="0" smtClean="0"/>
              <a:t>Multi-level aggregation of keywords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834"/>
            <a:ext cx="9144000" cy="282089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48044" y="6211669"/>
            <a:ext cx="7111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(a)</a:t>
            </a:r>
            <a:r>
              <a:rPr lang="zh-CN" altLang="en-US" dirty="0" smtClean="0"/>
              <a:t> Visual </a:t>
            </a:r>
            <a:r>
              <a:rPr lang="zh-CN" altLang="en-US" dirty="0"/>
              <a:t>BackChannel [DGWC10</a:t>
            </a:r>
            <a:r>
              <a:rPr lang="zh-CN" altLang="en-US" dirty="0" smtClean="0"/>
              <a:t>]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zh-CN" altLang="en-US" dirty="0"/>
              <a:t>(b</a:t>
            </a:r>
            <a:r>
              <a:rPr lang="zh-CN" altLang="en-US" dirty="0" smtClean="0"/>
              <a:t>) ThemeCrowds </a:t>
            </a:r>
            <a:r>
              <a:rPr lang="zh-CN" altLang="en-US" dirty="0"/>
              <a:t>[AGCH11</a:t>
            </a:r>
            <a:r>
              <a:rPr lang="zh-CN" altLang="en-US" dirty="0" smtClean="0"/>
              <a:t>]</a:t>
            </a:r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28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26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79"/>
    </mc:Choice>
    <mc:Fallback xmlns="">
      <p:transition spd="slow" advTm="55679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Text and Content: Topic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2650818" cy="4351338"/>
          </a:xfrm>
        </p:spPr>
        <p:txBody>
          <a:bodyPr/>
          <a:lstStyle/>
          <a:p>
            <a:r>
              <a:rPr kumimoji="1" lang="en-US" altLang="zh-CN" dirty="0" smtClean="0"/>
              <a:t>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Structure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Dynamic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en-US" altLang="zh-CN" dirty="0" smtClean="0"/>
              <a:t>long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time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468" y="1825625"/>
            <a:ext cx="5702300" cy="39243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95557" y="5884861"/>
            <a:ext cx="2170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LeadLine</a:t>
            </a:r>
            <a:r>
              <a:rPr kumimoji="1" lang="zh-CN" altLang="en-US" dirty="0" smtClean="0"/>
              <a:t> </a:t>
            </a:r>
            <a:r>
              <a:rPr lang="pt-BR" altLang="zh-CN" dirty="0"/>
              <a:t>[DWS∗12] </a:t>
            </a:r>
          </a:p>
          <a:p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828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"/>
    </mc:Choice>
    <mc:Fallback xmlns="">
      <p:transition spd="slow" advTm="103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Entity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Users</a:t>
            </a:r>
            <a:endParaRPr kumimoji="1" lang="zh-CN" altLang="en-US" dirty="0" smtClean="0"/>
          </a:p>
          <a:p>
            <a:pPr lvl="1"/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Messages</a:t>
            </a:r>
            <a:endParaRPr kumimoji="1" lang="zh-CN" altLang="en-US" dirty="0" smtClean="0"/>
          </a:p>
          <a:p>
            <a:endParaRPr kumimoji="1" lang="zh-CN" altLang="en-US" dirty="0" smtClean="0"/>
          </a:p>
          <a:p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behaviors</a:t>
            </a:r>
            <a:endParaRPr kumimoji="1" lang="zh-CN" altLang="en-US" dirty="0"/>
          </a:p>
          <a:p>
            <a:pPr lvl="1"/>
            <a:r>
              <a:rPr kumimoji="1" lang="en-US" altLang="zh-CN" dirty="0" smtClean="0"/>
              <a:t>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messages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(Tweet)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Commenting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Re-posting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(Re-tweet)</a:t>
            </a:r>
            <a:endParaRPr kumimoji="1"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687" y="2274094"/>
            <a:ext cx="3182938" cy="29765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65" y="2065538"/>
            <a:ext cx="468313" cy="412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615" y="2065538"/>
            <a:ext cx="468313" cy="412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365" y="2065538"/>
            <a:ext cx="468313" cy="412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173" y="2624655"/>
            <a:ext cx="897731" cy="8977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442" y="2660850"/>
            <a:ext cx="897731" cy="897731"/>
          </a:xfrm>
          <a:prstGeom prst="rect">
            <a:avLst/>
          </a:prstGeom>
        </p:spPr>
      </p:pic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79"/>
    </mc:Choice>
    <mc:Fallback xmlns="">
      <p:transition spd="slow" advTm="3347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Text and Content: Topic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2650818" cy="4351338"/>
          </a:xfrm>
        </p:spPr>
        <p:txBody>
          <a:bodyPr/>
          <a:lstStyle/>
          <a:p>
            <a:r>
              <a:rPr kumimoji="1" lang="en-US" altLang="zh-CN" dirty="0" smtClean="0"/>
              <a:t>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Structure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Dynamic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en-US" altLang="zh-CN" dirty="0" smtClean="0"/>
              <a:t>long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time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Hierarchical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Topics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0" y="3118716"/>
            <a:ext cx="7348923" cy="337542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017248" y="6488668"/>
            <a:ext cx="3071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 HierarchicalTopics [DYW*13]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145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"/>
    </mc:Choice>
    <mc:Fallback xmlns="">
      <p:transition spd="slow" advTm="10187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Text and Content: Topic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5462434" cy="4351338"/>
          </a:xfrm>
        </p:spPr>
        <p:txBody>
          <a:bodyPr/>
          <a:lstStyle/>
          <a:p>
            <a:r>
              <a:rPr kumimoji="1" lang="en-US" altLang="zh-CN" dirty="0" smtClean="0"/>
              <a:t>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Structure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Dynamic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change</a:t>
            </a:r>
            <a:r>
              <a:rPr kumimoji="1" lang="zh-CN" altLang="en-US" dirty="0"/>
              <a:t> </a:t>
            </a:r>
            <a:r>
              <a:rPr kumimoji="1" lang="en-US" altLang="zh-CN" dirty="0"/>
              <a:t>a</a:t>
            </a:r>
            <a:r>
              <a:rPr kumimoji="1" lang="en-US" altLang="zh-CN" dirty="0" smtClean="0"/>
              <a:t>long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time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Hierarchical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Topics</a:t>
            </a:r>
            <a:r>
              <a:rPr kumimoji="1" lang="zh-CN" altLang="en-US" dirty="0" smtClean="0"/>
              <a:t> </a:t>
            </a:r>
          </a:p>
          <a:p>
            <a:pPr lvl="1"/>
            <a:r>
              <a:rPr kumimoji="1" lang="en-US" altLang="zh-CN" dirty="0" smtClean="0"/>
              <a:t>Dynamic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Hierarchical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T</a:t>
            </a:r>
            <a:r>
              <a:rPr kumimoji="1" lang="en-US" altLang="zh-CN" dirty="0" smtClean="0"/>
              <a:t>opics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404010"/>
            <a:ext cx="7933173" cy="29078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48383" y="6311899"/>
            <a:ext cx="226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RoseRiver [CLWW14]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038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36"/>
    </mc:Choice>
    <mc:Fallback xmlns="">
      <p:transition spd="slow" advTm="5183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Text and Content: Topic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Interactions</a:t>
            </a:r>
          </a:p>
          <a:p>
            <a:pPr lvl="1"/>
            <a:r>
              <a:rPr kumimoji="1" lang="en-US" altLang="zh-CN" dirty="0" smtClean="0"/>
              <a:t>Competition</a:t>
            </a:r>
          </a:p>
          <a:p>
            <a:pPr lvl="1"/>
            <a:r>
              <a:rPr kumimoji="1" lang="en-US" altLang="zh-CN" dirty="0" smtClean="0"/>
              <a:t>Collaboration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198" y="4135031"/>
            <a:ext cx="5753100" cy="231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579" y="1690689"/>
            <a:ext cx="5878338" cy="209264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56702" y="4415106"/>
            <a:ext cx="27131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Topic competition [XWW∗13]. </a:t>
            </a:r>
          </a:p>
          <a:p>
            <a:r>
              <a:rPr lang="zh-CN" altLang="en-US" dirty="0" smtClean="0"/>
              <a:t>EvoRiver</a:t>
            </a:r>
            <a:r>
              <a:rPr lang="zh-CN" altLang="en-US" dirty="0"/>
              <a:t>, visualizing the competition and collaboration relationships of topics [SWL∗14].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46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14"/>
    </mc:Choice>
    <mc:Fallback xmlns="">
      <p:transition spd="slow" advTm="16551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Text and Content: Sentiment Visualization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Sentiment</a:t>
            </a:r>
          </a:p>
          <a:p>
            <a:pPr lvl="1"/>
            <a:r>
              <a:rPr kumimoji="1" lang="en-US" altLang="zh-CN" dirty="0" smtClean="0"/>
              <a:t>Attitude Distribution</a:t>
            </a:r>
          </a:p>
          <a:p>
            <a:pPr lvl="1"/>
            <a:r>
              <a:rPr kumimoji="1" lang="en-US" altLang="zh-CN" dirty="0"/>
              <a:t>Dynamic Sentiment Change</a:t>
            </a:r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32" y="4483642"/>
            <a:ext cx="8391188" cy="2167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59" y="1825625"/>
            <a:ext cx="3559126" cy="28494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77832" y="4114310"/>
            <a:ext cx="3523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/>
              <a:t>Sentiment visualization [ZGWZ14]</a:t>
            </a:r>
          </a:p>
        </p:txBody>
      </p:sp>
      <p:sp>
        <p:nvSpPr>
          <p:cNvPr id="7" name="矩形 6"/>
          <p:cNvSpPr/>
          <p:nvPr/>
        </p:nvSpPr>
        <p:spPr>
          <a:xfrm>
            <a:off x="6302667" y="1517182"/>
            <a:ext cx="2366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SocialBrands [LXG*16]</a:t>
            </a:r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46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3"/>
    </mc:Choice>
    <mc:Fallback xmlns="">
      <p:transition spd="slow" advTm="49583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Text and Content Visualization Summary:  </a:t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River-like Visual Metaphor</a:t>
            </a:r>
            <a:endParaRPr kumimoji="1" lang="zh-CN" altLang="en-US" sz="2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" y="1471664"/>
            <a:ext cx="9027532" cy="5386336"/>
          </a:xfr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061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"/>
    </mc:Choice>
    <mc:Fallback xmlns="">
      <p:transition spd="slow" advTm="365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336264" y="371699"/>
            <a:ext cx="6969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Classification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of Social Media Entities </a:t>
            </a:r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and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Related Visualization Techniques</a:t>
            </a:r>
            <a:endParaRPr 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4" y="2296505"/>
            <a:ext cx="8466039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59"/>
    </mc:Choice>
    <mc:Fallback xmlns="">
      <p:transition spd="slow" advTm="28859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Technique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Relationship</a:t>
            </a:r>
            <a:endParaRPr kumimoji="1" lang="zh-CN" altLang="en-US" sz="2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118573"/>
            <a:ext cx="8696325" cy="2995504"/>
          </a:xfrm>
        </p:spPr>
      </p:pic>
      <p:sp>
        <p:nvSpPr>
          <p:cNvPr id="3" name="矩形 2"/>
          <p:cNvSpPr/>
          <p:nvPr/>
        </p:nvSpPr>
        <p:spPr>
          <a:xfrm>
            <a:off x="546410" y="3222702"/>
            <a:ext cx="1650380" cy="10259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196789" y="3222702"/>
            <a:ext cx="2475571" cy="10259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361843" y="5240111"/>
            <a:ext cx="5216980" cy="1323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425" smtClean="0"/>
              <a:t>N1-N3: Following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Network,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Information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Diffusion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Network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and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Reposting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Network;</a:t>
            </a:r>
            <a:endParaRPr kumimoji="1" lang="zh-CN" altLang="en-US" sz="1425" smtClean="0"/>
          </a:p>
          <a:p>
            <a:r>
              <a:rPr kumimoji="1" lang="en-US" altLang="zh-CN" sz="1425" smtClean="0"/>
              <a:t>G1-G3: Geographic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Information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Diffusion,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Spatial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Temporal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Event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Distribution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and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Movement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Trajectories;</a:t>
            </a:r>
            <a:endParaRPr kumimoji="1" lang="zh-CN" altLang="en-US" sz="1425" smtClean="0"/>
          </a:p>
          <a:p>
            <a:r>
              <a:rPr kumimoji="1" lang="en-US" altLang="zh-CN" sz="1425" smtClean="0"/>
              <a:t>T1-T3: Keywords,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Topic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and</a:t>
            </a:r>
            <a:r>
              <a:rPr kumimoji="1" lang="zh-CN" altLang="en-US" sz="1425" smtClean="0"/>
              <a:t> </a:t>
            </a:r>
            <a:r>
              <a:rPr kumimoji="1" lang="en-US" altLang="zh-CN" sz="1425" smtClean="0"/>
              <a:t>Sentiment</a:t>
            </a:r>
            <a:endParaRPr kumimoji="1" lang="zh-CN" altLang="en-US" sz="1425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139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6"/>
    </mc:Choice>
    <mc:Fallback xmlns="">
      <p:transition spd="slow" advTm="5417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Pair-wised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Technique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Relationship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Visualization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Follower-</a:t>
            </a:r>
            <a:r>
              <a:rPr kumimoji="1" lang="en-US" altLang="zh-CN" dirty="0" err="1" smtClean="0"/>
              <a:t>Followee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Relationship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Reposting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Diffusion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Relationship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4765"/>
            <a:ext cx="9144000" cy="260713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09254" y="3951111"/>
            <a:ext cx="2422568" cy="6096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314" y="1335876"/>
            <a:ext cx="3554361" cy="20931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889720" y="3369463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/>
              <a:t>D-Map [CCW*16]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325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9"/>
    </mc:Choice>
    <mc:Fallback xmlns="">
      <p:transition spd="slow" advTm="62169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Pair-wised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Technique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Relationship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Geographic Information in Social Media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Geographic information diffusion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Event distribution / trajectories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4765"/>
            <a:ext cx="9144000" cy="260713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30913" y="4561364"/>
            <a:ext cx="2658431" cy="792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345" y="1363433"/>
            <a:ext cx="2559850" cy="201281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669532" y="3385163"/>
            <a:ext cx="216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TravelDiff</a:t>
            </a:r>
            <a:r>
              <a:rPr lang="zh-CN" altLang="en-US" dirty="0"/>
              <a:t> </a:t>
            </a:r>
            <a:r>
              <a:rPr lang="en-US" altLang="zh-CN" dirty="0"/>
              <a:t>[KSB∗16] 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4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18"/>
    </mc:Choice>
    <mc:Fallback xmlns="">
      <p:transition spd="slow" advTm="59418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 l="48245"/>
          <a:stretch/>
        </p:blipFill>
        <p:spPr>
          <a:xfrm>
            <a:off x="4955944" y="1365463"/>
            <a:ext cx="3873731" cy="266452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Pair-wised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Technique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Relationship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Text and Content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Keywords are frequently used</a:t>
            </a:r>
          </a:p>
          <a:p>
            <a:pPr lvl="1"/>
            <a:r>
              <a:rPr kumimoji="1" lang="en-US" altLang="zh-CN" dirty="0" smtClean="0"/>
              <a:t>Multiple abstracted level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4765"/>
            <a:ext cx="9144000" cy="260713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69655" y="5300869"/>
            <a:ext cx="2957967" cy="8760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892809" y="3385163"/>
            <a:ext cx="2041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/>
              <a:t>EvoRiver [</a:t>
            </a:r>
            <a:r>
              <a:rPr lang="zh-CN" altLang="en-US" dirty="0"/>
              <a:t>SWL∗14].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4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"/>
    </mc:Choice>
    <mc:Fallback xmlns="">
      <p:transition spd="slow" advTm="126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5760" y="469289"/>
            <a:ext cx="8229600" cy="492443"/>
          </a:xfr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Social</a:t>
            </a:r>
            <a:r>
              <a:rPr lang="zh-CN" altLang="en-US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Media</a:t>
            </a:r>
            <a:r>
              <a:rPr lang="zh-CN" altLang="en-US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Data</a:t>
            </a:r>
            <a:endParaRPr lang="zh-CN" alt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 bwMode="auto">
          <a:xfrm>
            <a:off x="6510746" y="1664435"/>
            <a:ext cx="247650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39" tIns="40820" rIns="81639" bIns="40820" numCol="1" anchor="t" anchorCtr="0" compatLnSpc="1">
            <a:prstTxWarp prst="textNoShape">
              <a:avLst/>
            </a:prstTxWarp>
          </a:bodyPr>
          <a:lstStyle>
            <a:lvl1pPr marL="488950" indent="-4889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3B30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1pPr>
            <a:lvl2pPr marL="1060450" indent="-4079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4BA"/>
              </a:buClr>
              <a:buFont typeface="Times" panose="02020603050405020304" pitchFamily="18" charset="0"/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2pPr>
            <a:lvl3pPr marL="1631950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3pPr>
            <a:lvl4pPr marL="228441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4pPr>
            <a:lvl5pPr marL="2938463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3400">
                <a:solidFill>
                  <a:srgbClr val="224B50"/>
                </a:solidFill>
                <a:latin typeface="+mn-ea"/>
                <a:ea typeface="+mn-ea"/>
                <a:cs typeface="MS PGothic" charset="0"/>
              </a:defRPr>
            </a:lvl5pPr>
            <a:lvl6pPr marL="359210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6pPr>
            <a:lvl7pPr marL="4245216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7pPr>
            <a:lvl8pPr marL="489832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8pPr>
            <a:lvl9pPr marL="5551437" indent="-326555" algn="l" rtl="0" fontAlgn="base">
              <a:spcBef>
                <a:spcPct val="20000"/>
              </a:spcBef>
              <a:spcAft>
                <a:spcPct val="0"/>
              </a:spcAft>
              <a:buChar char="»"/>
              <a:defRPr sz="3400">
                <a:solidFill>
                  <a:srgbClr val="EEEAFF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Users</a:t>
            </a:r>
            <a:endParaRPr lang="en-US" altLang="zh-CN" sz="2125" kern="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Messages</a:t>
            </a:r>
            <a:endParaRPr lang="en-US" altLang="zh-CN" sz="2125" kern="0" dirty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Time</a:t>
            </a:r>
            <a:endParaRPr lang="en-US" altLang="zh-CN" sz="2125" kern="0" dirty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Location</a:t>
            </a:r>
            <a:endParaRPr lang="en-US" altLang="zh-CN" sz="2125" kern="0" dirty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Content</a:t>
            </a:r>
            <a:endParaRPr lang="en-US" altLang="zh-CN" sz="2125" kern="0" dirty="0">
              <a:latin typeface="Gill Sans MT" charset="0"/>
              <a:ea typeface="Gill Sans MT" charset="0"/>
              <a:cs typeface="Gill Sans MT" charset="0"/>
            </a:endParaRPr>
          </a:p>
          <a:p>
            <a:pPr lvl="1"/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Multi</a:t>
            </a:r>
            <a:r>
              <a:rPr lang="zh-CN" altLang="en-US" sz="2125" kern="0" dirty="0" smtClean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Media</a:t>
            </a:r>
            <a:endParaRPr lang="en-US" altLang="zh-CN" sz="2125" kern="0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Reposting</a:t>
            </a:r>
            <a:r>
              <a:rPr lang="zh-CN" altLang="en-US" sz="2125" kern="0" dirty="0" smtClean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125" kern="0" dirty="0" smtClean="0">
                <a:latin typeface="Gill Sans MT" charset="0"/>
                <a:ea typeface="Gill Sans MT" charset="0"/>
                <a:cs typeface="Gill Sans MT" charset="0"/>
              </a:rPr>
              <a:t>Behaviors</a:t>
            </a:r>
            <a:endParaRPr lang="en-US" altLang="zh-CN" sz="2125" kern="0" dirty="0">
              <a:latin typeface="Gill Sans MT" charset="0"/>
              <a:ea typeface="Gill Sans MT" charset="0"/>
              <a:cs typeface="Gill Sans MT" charset="0"/>
            </a:endParaRPr>
          </a:p>
          <a:p>
            <a:endParaRPr lang="zh-CN" altLang="en-US" sz="2125" kern="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8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r>
              <a:rPr lang="en-US" altLang="zh-CN" dirty="0"/>
              <a:t>4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64435"/>
            <a:ext cx="5941817" cy="4525963"/>
          </a:xfrm>
        </p:spPr>
      </p:pic>
    </p:spTree>
    <p:extLst>
      <p:ext uri="{BB962C8B-B14F-4D97-AF65-F5344CB8AC3E}">
        <p14:creationId xmlns:p14="http://schemas.microsoft.com/office/powerpoint/2010/main" val="12915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"/>
    </mc:Choice>
    <mc:Fallback xmlns="">
      <p:transition spd="slow" advTm="40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Combination of Multiple </a:t>
            </a:r>
            <a:r>
              <a:rPr kumimoji="1" lang="en-US" altLang="zh-CN" sz="2600" b="1" dirty="0"/>
              <a:t>E</a:t>
            </a:r>
            <a:r>
              <a:rPr kumimoji="1" lang="en-US" altLang="zh-CN" sz="2600" b="1" dirty="0" smtClean="0"/>
              <a:t>ntities and </a:t>
            </a:r>
            <a:br>
              <a:rPr kumimoji="1" lang="en-US" altLang="zh-CN" sz="2600" b="1" dirty="0" smtClean="0"/>
            </a:br>
            <a:r>
              <a:rPr kumimoji="1" lang="en-US" altLang="zh-CN" sz="2600" b="1" dirty="0" smtClean="0"/>
              <a:t>Techniques – Visual Analytics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2787576" cy="4351338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 smtClean="0"/>
              <a:t>Graph-based intersection exploration</a:t>
            </a:r>
          </a:p>
          <a:p>
            <a:pPr lvl="1"/>
            <a:r>
              <a:rPr kumimoji="1" lang="en-US" altLang="zh-CN" dirty="0" smtClean="0"/>
              <a:t>Circle: Category</a:t>
            </a:r>
          </a:p>
          <a:p>
            <a:pPr lvl="1"/>
            <a:r>
              <a:rPr kumimoji="1" lang="en-US" altLang="zh-CN" dirty="0" err="1" smtClean="0"/>
              <a:t>Rect</a:t>
            </a:r>
            <a:r>
              <a:rPr kumimoji="1" lang="en-US" altLang="zh-CN" dirty="0" smtClean="0"/>
              <a:t>: Intersection</a:t>
            </a:r>
          </a:p>
          <a:p>
            <a:r>
              <a:rPr kumimoji="1" lang="en-US" altLang="zh-CN" dirty="0" smtClean="0"/>
              <a:t>Combination Examples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(+) Spatial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temporal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distribution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Keywords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Topics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(-) Movement + Semantics?</a:t>
            </a:r>
          </a:p>
          <a:p>
            <a:pPr lvl="1"/>
            <a:r>
              <a:rPr kumimoji="1" lang="en-US" altLang="zh-CN" dirty="0" smtClean="0"/>
              <a:t>(-) Social network + Sentiment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26" y="1825625"/>
            <a:ext cx="5727774" cy="4252911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12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574"/>
    </mc:Choice>
    <mc:Fallback xmlns="">
      <p:transition spd="slow" advTm="11757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336265" y="371699"/>
            <a:ext cx="3896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600" b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altLang="zh-CN" dirty="0"/>
              <a:t>Survey Methodology</a:t>
            </a:r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332814" y="4891768"/>
            <a:ext cx="5216980" cy="1323821"/>
          </a:xfrm>
        </p:spPr>
        <p:txBody>
          <a:bodyPr>
            <a:normAutofit/>
          </a:bodyPr>
          <a:lstStyle/>
          <a:p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N1-N3: Following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Network,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Information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Diffusion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Network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Reposting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Network;</a:t>
            </a:r>
            <a:endParaRPr kumimoji="1" lang="zh-CN" altLang="en-US" sz="1425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G1-G3: Geographic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Information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Diffusion,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Spatial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Temporal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Event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Distribution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Movement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Trajectories;</a:t>
            </a:r>
            <a:endParaRPr kumimoji="1" lang="zh-CN" altLang="en-US" sz="1425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T1-T3: Keywords,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Topic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Sentiment</a:t>
            </a:r>
            <a:endParaRPr kumimoji="1" lang="zh-CN" altLang="en-US" sz="1425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59195" y="4876761"/>
            <a:ext cx="210254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350" dirty="0">
                <a:latin typeface="+mn-ea"/>
                <a:cs typeface="MS PGothic" charset="0"/>
              </a:rPr>
              <a:t>VM: Visual Monitoring;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FE: Feature Extraction;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ED: Event Detection;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AD: Anomaly Detection;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PA: Predictive Analysis;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SA: Situation Awareness </a:t>
            </a:r>
            <a:endParaRPr kumimoji="1" lang="zh-CN" altLang="en-US" sz="1350" dirty="0">
              <a:latin typeface="+mn-ea"/>
              <a:cs typeface="MS PGothic" charset="0"/>
            </a:endParaRPr>
          </a:p>
        </p:txBody>
      </p:sp>
      <p:pic>
        <p:nvPicPr>
          <p:cNvPr id="10" name="内容占位符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4" y="1873556"/>
            <a:ext cx="8475905" cy="29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43"/>
    </mc:Choice>
    <mc:Fallback xmlns="">
      <p:transition spd="slow" advTm="29843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336265" y="371699"/>
            <a:ext cx="3896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600" b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altLang="zh-CN" dirty="0"/>
              <a:t>Survey Methodology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835503" y="5030911"/>
            <a:ext cx="210254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350" dirty="0">
                <a:latin typeface="+mn-ea"/>
                <a:cs typeface="MS PGothic" charset="0"/>
              </a:rPr>
              <a:t>VM: Visual Monitoring;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FE: Feature Extraction;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ED: Event Detection;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AD: Anomaly Detection;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PA: Predictive Analysis;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SA: Situation Awareness </a:t>
            </a:r>
            <a:endParaRPr kumimoji="1" lang="zh-CN" altLang="en-US" sz="1350" dirty="0">
              <a:latin typeface="+mn-ea"/>
              <a:cs typeface="MS PGothic" charset="0"/>
            </a:endParaRPr>
          </a:p>
        </p:txBody>
      </p:sp>
      <p:pic>
        <p:nvPicPr>
          <p:cNvPr id="10" name="内容占位符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4" y="1873556"/>
            <a:ext cx="8475905" cy="2986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68" y="4876760"/>
            <a:ext cx="5084002" cy="16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82"/>
    </mc:Choice>
    <mc:Fallback xmlns="">
      <p:transition spd="slow" advTm="40182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900" y="1170787"/>
            <a:ext cx="2672861" cy="267286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4" y="3239630"/>
            <a:ext cx="1934273" cy="17567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4" y="5051106"/>
            <a:ext cx="1978887" cy="1688174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 Media Visual Analytics (1) – Visual Monitoring</a:t>
            </a:r>
            <a:endParaRPr kumimoji="1" lang="zh-CN" altLang="en-US" sz="2600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28650" y="1825625"/>
            <a:ext cx="5292465" cy="4351338"/>
          </a:xfrm>
        </p:spPr>
        <p:txBody>
          <a:bodyPr/>
          <a:lstStyle/>
          <a:p>
            <a:r>
              <a:rPr kumimoji="1" lang="en-US" altLang="zh-CN" dirty="0"/>
              <a:t>Monitoring (e.g. Information </a:t>
            </a:r>
            <a:r>
              <a:rPr kumimoji="1" lang="en-US" altLang="zh-CN" dirty="0" smtClean="0"/>
              <a:t>diffusion process, reposting behaviors, moving behaviors etc.)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Overview design</a:t>
            </a:r>
          </a:p>
          <a:p>
            <a:pPr lvl="1"/>
            <a:r>
              <a:rPr kumimoji="1" lang="en-US" altLang="zh-CN" dirty="0" smtClean="0"/>
              <a:t>Streaming Data</a:t>
            </a:r>
          </a:p>
          <a:p>
            <a:pPr lvl="1"/>
            <a:r>
              <a:rPr kumimoji="1" lang="en-US" altLang="zh-CN" dirty="0" smtClean="0"/>
              <a:t>Animation</a:t>
            </a:r>
          </a:p>
          <a:p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62" y="3622935"/>
            <a:ext cx="6471138" cy="29712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852860" y="6428030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Whisper [CLS∗12]</a:t>
            </a: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2582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75"/>
    </mc:Choice>
    <mc:Fallback xmlns="">
      <p:transition spd="slow" advTm="102175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0" y="3325159"/>
            <a:ext cx="1943516" cy="1373490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 Media Visual Analytics (2) –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Feature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Extraction</a:t>
            </a:r>
            <a:endParaRPr kumimoji="1" lang="zh-CN" altLang="en-US" sz="2600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Feature Extraction (e.g. summarized diffusion patterns, movement trajectories with semantics, etc.)</a:t>
            </a:r>
          </a:p>
          <a:p>
            <a:pPr lvl="1"/>
            <a:r>
              <a:rPr kumimoji="1" lang="en-US" altLang="zh-CN" dirty="0" smtClean="0"/>
              <a:t>Significant characteristics of specific data attributes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Combining data mining algorithms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Preprocessing</a:t>
            </a:r>
          </a:p>
          <a:p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4963684"/>
            <a:ext cx="1978887" cy="16881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0"/>
          <a:stretch/>
        </p:blipFill>
        <p:spPr>
          <a:xfrm>
            <a:off x="2353456" y="5168885"/>
            <a:ext cx="6667451" cy="14267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81" y="2894162"/>
            <a:ext cx="5111647" cy="206952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316394" y="6544940"/>
            <a:ext cx="3179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mtClean="0"/>
              <a:t>IdeaFlow </a:t>
            </a:r>
            <a:r>
              <a:rPr lang="zh-CN" altLang="en-US" dirty="0"/>
              <a:t>[WLC*</a:t>
            </a:r>
            <a:r>
              <a:rPr lang="zh-CN" altLang="en-US"/>
              <a:t>16</a:t>
            </a:r>
            <a:r>
              <a:rPr lang="zh-CN" altLang="en-US" smtClean="0"/>
              <a:t>]</a:t>
            </a:r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00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"/>
    </mc:Choice>
    <mc:Fallback xmlns="">
      <p:transition spd="slow" advTm="39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 Media Visual Analytics (3) – Event Detection</a:t>
            </a:r>
            <a:endParaRPr kumimoji="1" lang="zh-CN" altLang="en-US" sz="2600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Event: &lt;</a:t>
            </a:r>
            <a:r>
              <a:rPr lang="en-US" altLang="zh-CN" i="1" dirty="0" smtClean="0"/>
              <a:t>People</a:t>
            </a:r>
            <a:r>
              <a:rPr lang="en-US" altLang="zh-CN" i="1" dirty="0"/>
              <a:t>, Messages, Time, [Reposting, </a:t>
            </a:r>
            <a:r>
              <a:rPr lang="en-US" altLang="zh-CN" i="1" dirty="0" smtClean="0"/>
              <a:t>Location</a:t>
            </a:r>
            <a:r>
              <a:rPr lang="en-US" altLang="zh-CN" i="1" dirty="0"/>
              <a:t>, Themes</a:t>
            </a:r>
            <a:r>
              <a:rPr lang="en-US" altLang="zh-CN" dirty="0"/>
              <a:t>]&gt; </a:t>
            </a:r>
          </a:p>
          <a:p>
            <a:pPr lvl="1"/>
            <a:r>
              <a:rPr kumimoji="1" lang="en-US" altLang="zh-CN" dirty="0" smtClean="0"/>
              <a:t>Event extraction</a:t>
            </a:r>
          </a:p>
          <a:p>
            <a:pPr lvl="1"/>
            <a:r>
              <a:rPr kumimoji="1" lang="en-US" altLang="zh-CN" dirty="0" smtClean="0"/>
              <a:t>Event visualization</a:t>
            </a:r>
          </a:p>
          <a:p>
            <a:pPr lvl="1"/>
            <a:r>
              <a:rPr kumimoji="1" lang="en-US" altLang="zh-CN" dirty="0" smtClean="0"/>
              <a:t>Event analysis</a:t>
            </a:r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3" y="5169826"/>
            <a:ext cx="1978887" cy="16881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58" y="3217182"/>
            <a:ext cx="6932414" cy="34937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" y="3192904"/>
            <a:ext cx="2186338" cy="160648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333570" y="6530872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GCAT</a:t>
            </a:r>
            <a:r>
              <a:rPr lang="zh-CN" altLang="en-US" dirty="0" smtClean="0"/>
              <a:t> [</a:t>
            </a:r>
            <a:r>
              <a:rPr lang="zh-CN" altLang="en-US" dirty="0"/>
              <a:t>KWD∗13]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50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5"/>
    </mc:Choice>
    <mc:Fallback xmlns="">
      <p:transition spd="slow" advTm="10309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 Media Visual Analytics (4) - Anomaly Detection</a:t>
            </a:r>
            <a:endParaRPr kumimoji="1" lang="zh-CN" altLang="en-US" sz="2600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Normal patterns: data is around average / common ranges of its attributes</a:t>
            </a:r>
          </a:p>
          <a:p>
            <a:r>
              <a:rPr kumimoji="1" lang="en-US" altLang="zh-CN" dirty="0" smtClean="0"/>
              <a:t>Abnormal patterns</a:t>
            </a:r>
          </a:p>
          <a:p>
            <a:pPr lvl="1"/>
            <a:r>
              <a:rPr kumimoji="1" lang="en-US" altLang="zh-CN" dirty="0" smtClean="0"/>
              <a:t>Classification model</a:t>
            </a:r>
          </a:p>
          <a:p>
            <a:pPr lvl="1"/>
            <a:r>
              <a:rPr kumimoji="1" lang="en-US" altLang="zh-CN" dirty="0" smtClean="0"/>
              <a:t>Visual query and analysis</a:t>
            </a:r>
          </a:p>
          <a:p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63" y="2705777"/>
            <a:ext cx="1978887" cy="16881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842"/>
            <a:ext cx="9144000" cy="2162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82" y="2883061"/>
            <a:ext cx="1978887" cy="11873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80204" y="6488668"/>
            <a:ext cx="35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Public</a:t>
            </a:r>
            <a:r>
              <a:rPr lang="zh-CN" altLang="en-US" dirty="0" smtClean="0"/>
              <a:t> </a:t>
            </a:r>
            <a:r>
              <a:rPr lang="en-US" altLang="zh-CN" dirty="0" smtClean="0"/>
              <a:t>Response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r>
              <a:rPr lang="zh-CN" altLang="en-US" dirty="0" smtClean="0"/>
              <a:t> [</a:t>
            </a:r>
            <a:r>
              <a:rPr lang="zh-CN" altLang="en-US" dirty="0"/>
              <a:t>CCJ∗15]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33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9"/>
    </mc:Choice>
    <mc:Fallback xmlns="">
      <p:transition spd="slow" advTm="101279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 Media Visual Analytics (5) – Predictive Analysis</a:t>
            </a:r>
            <a:endParaRPr kumimoji="1" lang="zh-CN" altLang="en-US" sz="2600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44774" y="1690690"/>
            <a:ext cx="3600758" cy="1787962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Predictive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trend,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keywords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rating,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etc.)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Event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Abnormal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Similarity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Prediction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verification</a:t>
            </a:r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13" y="1654161"/>
            <a:ext cx="1978887" cy="16881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793" y="3478652"/>
            <a:ext cx="5620943" cy="327888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32" y="1690689"/>
            <a:ext cx="3107128" cy="15137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6143"/>
            <a:ext cx="3660718" cy="336390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32582" y="6524521"/>
            <a:ext cx="2940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Topic</a:t>
            </a:r>
            <a:r>
              <a:rPr lang="zh-CN" altLang="en-US" dirty="0" smtClean="0"/>
              <a:t> </a:t>
            </a:r>
            <a:r>
              <a:rPr lang="en-US" altLang="zh-CN" dirty="0" smtClean="0"/>
              <a:t>Decomposition</a:t>
            </a:r>
            <a:r>
              <a:rPr lang="zh-CN" altLang="en-US" dirty="0" smtClean="0"/>
              <a:t> [</a:t>
            </a:r>
            <a:r>
              <a:rPr lang="zh-CN" altLang="en-US" dirty="0"/>
              <a:t>YJ15]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275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88"/>
    </mc:Choice>
    <mc:Fallback xmlns="">
      <p:transition spd="slow" advTm="66988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" y="3445386"/>
            <a:ext cx="2705725" cy="1467512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Social Media Visual Analytics (6) – Situation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Awareness</a:t>
            </a:r>
            <a:endParaRPr kumimoji="1" lang="zh-CN" altLang="en-US" sz="2600" b="1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Situation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Awareness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(Combination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spatial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temporal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events,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networks)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Decision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Making</a:t>
            </a:r>
          </a:p>
          <a:p>
            <a:pPr lvl="1"/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m</a:t>
            </a:r>
            <a:r>
              <a:rPr kumimoji="1" lang="en-US" altLang="zh-CN" dirty="0" smtClean="0"/>
              <a:t>onitoring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Feature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extraction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detection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Anomaly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detection</a:t>
            </a:r>
          </a:p>
          <a:p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5" y="4979421"/>
            <a:ext cx="1978887" cy="16881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24" y="3340468"/>
            <a:ext cx="5501390" cy="351753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622522" y="6458627"/>
            <a:ext cx="2494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ScatterBlogs2</a:t>
            </a:r>
            <a:r>
              <a:rPr lang="zh-CN" altLang="en-US" dirty="0" smtClean="0"/>
              <a:t> [</a:t>
            </a:r>
            <a:r>
              <a:rPr lang="zh-CN" altLang="en-US" dirty="0"/>
              <a:t>BTH∗13]</a:t>
            </a: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386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34"/>
    </mc:Choice>
    <mc:Fallback xmlns="">
      <p:transition spd="slow" advTm="50934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Social Media Visual Analytics (6) – Situation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Awareness</a:t>
            </a:r>
            <a:endParaRPr kumimoji="1" lang="zh-CN" altLang="en-US" sz="2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2" y="2060132"/>
            <a:ext cx="8783235" cy="3756051"/>
          </a:xfrm>
        </p:spPr>
      </p:pic>
      <p:sp>
        <p:nvSpPr>
          <p:cNvPr id="5" name="矩形 4"/>
          <p:cNvSpPr/>
          <p:nvPr/>
        </p:nvSpPr>
        <p:spPr>
          <a:xfrm>
            <a:off x="5750122" y="6488668"/>
            <a:ext cx="339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ScatterBlogs2</a:t>
            </a:r>
            <a:r>
              <a:rPr lang="zh-CN" altLang="en-US" dirty="0" smtClean="0"/>
              <a:t> [</a:t>
            </a:r>
            <a:r>
              <a:rPr lang="zh-CN" altLang="en-US" dirty="0"/>
              <a:t>BTH∗</a:t>
            </a:r>
            <a:r>
              <a:rPr lang="zh-CN" altLang="en-US" dirty="0" smtClean="0"/>
              <a:t>13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pt-BR" altLang="zh-CN" dirty="0"/>
              <a:t>TKE∗ </a:t>
            </a:r>
            <a:r>
              <a:rPr lang="pt-BR" altLang="zh-CN" dirty="0" smtClean="0"/>
              <a:t>15</a:t>
            </a:r>
            <a:r>
              <a:rPr lang="zh-CN" altLang="en-US" dirty="0" smtClean="0"/>
              <a:t>]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03064" y="5816183"/>
            <a:ext cx="6937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 smtClean="0"/>
              <a:t>Can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Twitter </a:t>
            </a:r>
            <a:r>
              <a:rPr kumimoji="1" lang="en-US" altLang="zh-CN" dirty="0"/>
              <a:t>Really Save Your Life? A Case Study of Visual Social Media Analytics for Situation Awareness </a:t>
            </a:r>
          </a:p>
          <a:p>
            <a:pPr algn="ctr"/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87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62"/>
    </mc:Choice>
    <mc:Fallback xmlns="">
      <p:transition spd="slow" advTm="4816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Social Network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 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16498"/>
            <a:ext cx="8686800" cy="4380389"/>
          </a:xfrm>
          <a:prstGeom prst="rect">
            <a:avLst/>
          </a:prstGeom>
        </p:spPr>
      </p:pic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D5614-B734-4280-8F57-1D4947433C97}" type="slidenum">
              <a:rPr lang="en-US" smtClean="0"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58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90"/>
    </mc:Choice>
    <mc:Fallback xmlns="">
      <p:transition spd="slow" advTm="5139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801691"/>
            <a:ext cx="7886700" cy="452432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Social</a:t>
            </a:r>
            <a:r>
              <a:rPr lang="zh-CN" altLang="en-US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Media</a:t>
            </a:r>
            <a:r>
              <a:rPr lang="zh-CN" altLang="en-US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Visual</a:t>
            </a:r>
            <a:r>
              <a:rPr lang="zh-CN" altLang="en-US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Analytics</a:t>
            </a:r>
            <a:r>
              <a:rPr lang="zh-CN" altLang="en-US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Pipeline</a:t>
            </a:r>
            <a:endParaRPr lang="zh-CN" alt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29729"/>
            <a:ext cx="7919549" cy="48929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9"/>
    </mc:Choice>
    <mc:Fallback xmlns="">
      <p:transition spd="slow" advTm="5852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4990" y="40223"/>
            <a:ext cx="7886700" cy="1325563"/>
          </a:xfrm>
        </p:spPr>
        <p:txBody>
          <a:bodyPr>
            <a:normAutofit/>
          </a:bodyPr>
          <a:lstStyle/>
          <a:p>
            <a:r>
              <a:rPr kumimoji="1" lang="en-US" altLang="zh-CN" sz="2600" b="1" dirty="0" smtClean="0"/>
              <a:t>Applications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and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Systems</a:t>
            </a:r>
            <a:endParaRPr kumimoji="1" lang="zh-CN" altLang="en-US" sz="26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52" y="1260583"/>
            <a:ext cx="2507866" cy="247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813" y="4819178"/>
            <a:ext cx="4112715" cy="164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0" y="4442711"/>
            <a:ext cx="4238862" cy="1665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89" y="1270797"/>
            <a:ext cx="2511187" cy="150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31" y="2045740"/>
            <a:ext cx="2665297" cy="2169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椭圆 8"/>
          <p:cNvSpPr/>
          <p:nvPr/>
        </p:nvSpPr>
        <p:spPr>
          <a:xfrm>
            <a:off x="3665127" y="3113844"/>
            <a:ext cx="2170596" cy="1247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 smtClean="0">
                <a:solidFill>
                  <a:sysClr val="windowText" lastClr="000000"/>
                </a:solidFill>
              </a:rPr>
              <a:t>Applications</a:t>
            </a:r>
            <a:r>
              <a:rPr kumimoji="1" lang="zh-CN" alt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kumimoji="1" lang="en-US" altLang="zh-CN" sz="2000" dirty="0" smtClean="0">
                <a:solidFill>
                  <a:sysClr val="windowText" lastClr="000000"/>
                </a:solidFill>
              </a:rPr>
              <a:t>and</a:t>
            </a:r>
            <a:r>
              <a:rPr kumimoji="1" lang="zh-CN" alt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kumimoji="1" lang="en-US" altLang="zh-CN" sz="2000" dirty="0" smtClean="0">
                <a:solidFill>
                  <a:sysClr val="windowText" lastClr="000000"/>
                </a:solidFill>
              </a:rPr>
              <a:t>Systems</a:t>
            </a:r>
            <a:endParaRPr kumimoji="1" lang="zh-CN" altLang="en-US" sz="2000" dirty="0">
              <a:solidFill>
                <a:sysClr val="windowText" lastClr="00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3346" y="3890858"/>
            <a:ext cx="267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Social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Science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Research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[CCW</a:t>
            </a:r>
            <a:r>
              <a:rPr kumimoji="1" lang="zh-CN" altLang="en-US" sz="1400" dirty="0" smtClean="0"/>
              <a:t>*</a:t>
            </a:r>
            <a:r>
              <a:rPr kumimoji="1" lang="en-US" altLang="zh-CN" sz="1400" dirty="0" smtClean="0"/>
              <a:t>16]</a:t>
            </a:r>
            <a:endParaRPr kumimoji="1" lang="zh-CN" altLang="en-US" sz="1400" dirty="0"/>
          </a:p>
        </p:txBody>
      </p:sp>
      <p:sp>
        <p:nvSpPr>
          <p:cNvPr id="11" name="文本框 10"/>
          <p:cNvSpPr txBox="1"/>
          <p:nvPr/>
        </p:nvSpPr>
        <p:spPr>
          <a:xfrm>
            <a:off x="6741345" y="4348947"/>
            <a:ext cx="1791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Journalism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[DNYKS11]</a:t>
            </a:r>
            <a:endParaRPr kumimoji="1" lang="zh-CN" altLang="en-US" sz="1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3516049" y="2809388"/>
            <a:ext cx="231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Crisis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Management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[DTH</a:t>
            </a:r>
            <a:r>
              <a:rPr kumimoji="1" lang="zh-CN" altLang="en-US" sz="1400" dirty="0" smtClean="0"/>
              <a:t>*</a:t>
            </a:r>
            <a:r>
              <a:rPr kumimoji="1" lang="en-US" altLang="zh-CN" sz="1400" dirty="0" smtClean="0"/>
              <a:t>13]</a:t>
            </a:r>
            <a:endParaRPr kumimoji="1" lang="zh-CN" altLang="en-US" sz="1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1921535" y="6213356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Politics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/>
              <a:t>[SWL</a:t>
            </a:r>
            <a:r>
              <a:rPr kumimoji="1" lang="zh-CN" altLang="en-US" sz="1400" dirty="0"/>
              <a:t>*</a:t>
            </a:r>
            <a:r>
              <a:rPr kumimoji="1" lang="en-US" altLang="zh-CN" sz="1400" dirty="0"/>
              <a:t>14</a:t>
            </a:r>
            <a:r>
              <a:rPr kumimoji="1" lang="en-US" altLang="zh-CN" sz="1400" dirty="0" smtClean="0"/>
              <a:t>]</a:t>
            </a:r>
            <a:endParaRPr kumimoji="1" lang="zh-CN" altLang="en-US" sz="1400" dirty="0"/>
          </a:p>
        </p:txBody>
      </p:sp>
      <p:sp>
        <p:nvSpPr>
          <p:cNvPr id="15" name="文本框 14"/>
          <p:cNvSpPr txBox="1"/>
          <p:nvPr/>
        </p:nvSpPr>
        <p:spPr>
          <a:xfrm>
            <a:off x="5075263" y="6550223"/>
            <a:ext cx="3675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Disaster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and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Emergency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Management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[CTH</a:t>
            </a:r>
            <a:r>
              <a:rPr kumimoji="1" lang="zh-CN" altLang="en-US" sz="1400" dirty="0" smtClean="0"/>
              <a:t>*</a:t>
            </a:r>
            <a:r>
              <a:rPr kumimoji="1" lang="en-US" altLang="zh-CN" sz="1400" dirty="0" smtClean="0"/>
              <a:t>14]</a:t>
            </a:r>
            <a:endParaRPr kumimoji="1" lang="zh-CN" alt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98"/>
    </mc:Choice>
    <mc:Fallback xmlns="">
      <p:transition spd="slow" advTm="83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Application: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Social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Science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Research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Leader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Theory</a:t>
            </a:r>
            <a:endParaRPr kumimoji="1" lang="zh-CN" altLang="en-US" dirty="0" smtClean="0"/>
          </a:p>
          <a:p>
            <a:r>
              <a:rPr kumimoji="1" lang="en-US" altLang="zh-CN" dirty="0" smtClean="0"/>
              <a:t>Topic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</a:t>
            </a:r>
            <a:r>
              <a:rPr kumimoji="1" lang="en-US" altLang="zh-CN" dirty="0" smtClean="0"/>
              <a:t>oopetition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Collaboration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Competition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384"/>
            <a:ext cx="9144000" cy="36363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888624" y="6434119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Social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Science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and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Politics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[</a:t>
            </a:r>
            <a:r>
              <a:rPr kumimoji="1" lang="en-US" altLang="zh-CN" sz="1400" dirty="0"/>
              <a:t>SWL</a:t>
            </a:r>
            <a:r>
              <a:rPr kumimoji="1" lang="zh-CN" altLang="en-US" sz="1400" dirty="0"/>
              <a:t>*</a:t>
            </a:r>
            <a:r>
              <a:rPr kumimoji="1" lang="en-US" altLang="zh-CN" sz="1400" dirty="0"/>
              <a:t>14</a:t>
            </a:r>
            <a:r>
              <a:rPr kumimoji="1" lang="en-US" altLang="zh-CN" sz="1400" dirty="0" smtClean="0"/>
              <a:t>]</a:t>
            </a:r>
            <a:endParaRPr kumimoji="1"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1730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36"/>
    </mc:Choice>
    <mc:Fallback xmlns="">
      <p:transition spd="slow" advTm="14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Application: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Social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Science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Research</a:t>
            </a:r>
            <a:endParaRPr kumimoji="1" lang="zh-CN" altLang="en-US" sz="2600" b="1" dirty="0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347947" y="1506023"/>
            <a:ext cx="8448106" cy="516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6991176" y="6488668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[CCW</a:t>
            </a:r>
            <a:r>
              <a:rPr kumimoji="1" lang="zh-CN" altLang="en-US" dirty="0"/>
              <a:t>*</a:t>
            </a:r>
            <a:r>
              <a:rPr kumimoji="1" lang="en-US" altLang="zh-CN" dirty="0"/>
              <a:t>16]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20"/>
    </mc:Choice>
    <mc:Fallback xmlns="">
      <p:transition spd="slow" advTm="4972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Application: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Social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Science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Research</a:t>
            </a:r>
            <a:endParaRPr kumimoji="1" lang="zh-CN" altLang="en-US" sz="2600" b="1" dirty="0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3224893" y="2920999"/>
            <a:ext cx="5619750" cy="34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线连接符 5"/>
          <p:cNvCxnSpPr/>
          <p:nvPr/>
        </p:nvCxnSpPr>
        <p:spPr bwMode="auto">
          <a:xfrm>
            <a:off x="6541634" y="1857374"/>
            <a:ext cx="2289402" cy="104775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直线连接符 6"/>
          <p:cNvCxnSpPr/>
          <p:nvPr/>
        </p:nvCxnSpPr>
        <p:spPr bwMode="auto">
          <a:xfrm flipV="1">
            <a:off x="6467098" y="3968749"/>
            <a:ext cx="2360536" cy="161192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矩形 7"/>
          <p:cNvSpPr/>
          <p:nvPr/>
        </p:nvSpPr>
        <p:spPr bwMode="auto">
          <a:xfrm>
            <a:off x="7079116" y="2873374"/>
            <a:ext cx="1762125" cy="109537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</a:bodyPr>
          <a:lstStyle/>
          <a:p>
            <a:pPr defTabSz="5715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009" y="5618100"/>
            <a:ext cx="38892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dirty="0"/>
              <a:t>Many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communities,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Strong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Center</a:t>
            </a:r>
            <a:endParaRPr kumimoji="1" lang="zh-CN" altLang="en-US" sz="1250" dirty="0"/>
          </a:p>
          <a:p>
            <a:r>
              <a:rPr kumimoji="1" lang="en-US" altLang="zh-CN" sz="1250" dirty="0"/>
              <a:t>Small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influences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among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communities</a:t>
            </a:r>
            <a:endParaRPr kumimoji="1" lang="zh-CN" altLang="en-US" sz="1250" dirty="0"/>
          </a:p>
          <a:p>
            <a:endParaRPr kumimoji="1" lang="zh-CN" altLang="en-US" sz="1250" dirty="0"/>
          </a:p>
          <a:p>
            <a:r>
              <a:rPr kumimoji="1" lang="en-US" altLang="zh-CN" sz="1250" dirty="0"/>
              <a:t>Representative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accounts: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Businessman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in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Social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Media</a:t>
            </a:r>
            <a:endParaRPr kumimoji="1" lang="zh-CN" altLang="en-US" sz="1250" dirty="0"/>
          </a:p>
        </p:txBody>
      </p:sp>
      <p:cxnSp>
        <p:nvCxnSpPr>
          <p:cNvPr id="10" name="直线连接符 9"/>
          <p:cNvCxnSpPr/>
          <p:nvPr/>
        </p:nvCxnSpPr>
        <p:spPr bwMode="auto">
          <a:xfrm>
            <a:off x="17009" y="1857374"/>
            <a:ext cx="7058706" cy="10239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线连接符 10"/>
          <p:cNvCxnSpPr/>
          <p:nvPr/>
        </p:nvCxnSpPr>
        <p:spPr bwMode="auto">
          <a:xfrm flipV="1">
            <a:off x="16706" y="3968749"/>
            <a:ext cx="7059009" cy="161192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矩形 12"/>
          <p:cNvSpPr/>
          <p:nvPr/>
        </p:nvSpPr>
        <p:spPr>
          <a:xfrm>
            <a:off x="3573607" y="2710543"/>
            <a:ext cx="151355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250" dirty="0"/>
              <a:t>Repeating</a:t>
            </a:r>
            <a:r>
              <a:rPr kumimoji="1" lang="zh-CN" altLang="en-US" sz="2250" dirty="0"/>
              <a:t> </a:t>
            </a:r>
          </a:p>
          <a:p>
            <a:r>
              <a:rPr kumimoji="1" lang="en-US" altLang="zh-CN" sz="2250" dirty="0"/>
              <a:t>patterns</a:t>
            </a:r>
            <a:endParaRPr lang="zh-CN" altLang="en-US" sz="1125" dirty="0"/>
          </a:p>
        </p:txBody>
      </p:sp>
      <p:sp>
        <p:nvSpPr>
          <p:cNvPr id="14" name="矩形 13"/>
          <p:cNvSpPr/>
          <p:nvPr/>
        </p:nvSpPr>
        <p:spPr>
          <a:xfrm>
            <a:off x="5813974" y="4553498"/>
            <a:ext cx="68640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250" dirty="0"/>
              <a:t>Strong</a:t>
            </a:r>
            <a:r>
              <a:rPr kumimoji="1" lang="zh-CN" altLang="en-US" sz="1250" dirty="0"/>
              <a:t> </a:t>
            </a:r>
          </a:p>
          <a:p>
            <a:r>
              <a:rPr kumimoji="1" lang="en-US" altLang="zh-CN" sz="1250" dirty="0"/>
              <a:t>Center</a:t>
            </a:r>
            <a:endParaRPr lang="zh-CN" altLang="en-US" sz="1250" dirty="0"/>
          </a:p>
        </p:txBody>
      </p:sp>
      <p:sp>
        <p:nvSpPr>
          <p:cNvPr id="15" name="矩形 14"/>
          <p:cNvSpPr/>
          <p:nvPr/>
        </p:nvSpPr>
        <p:spPr>
          <a:xfrm>
            <a:off x="6991176" y="6488668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[CCW</a:t>
            </a:r>
            <a:r>
              <a:rPr kumimoji="1" lang="zh-CN" altLang="en-US" dirty="0"/>
              <a:t>*</a:t>
            </a:r>
            <a:r>
              <a:rPr kumimoji="1" lang="en-US" altLang="zh-CN" dirty="0"/>
              <a:t>16]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54</a:t>
            </a:fld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625"/>
            <a:ext cx="6446384" cy="3755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16"/>
    </mc:Choice>
    <mc:Fallback xmlns="">
      <p:transition spd="slow" advTm="5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Application: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Social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Science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Research</a:t>
            </a:r>
            <a:endParaRPr kumimoji="1" lang="zh-CN" altLang="en-US" sz="2600" b="1" dirty="0"/>
          </a:p>
        </p:txBody>
      </p:sp>
      <p:pic>
        <p:nvPicPr>
          <p:cNvPr id="5" name="内容占位符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2" b="4286"/>
          <a:stretch/>
        </p:blipFill>
        <p:spPr bwMode="auto">
          <a:xfrm>
            <a:off x="0" y="2602867"/>
            <a:ext cx="5619750" cy="34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线连接符 5"/>
          <p:cNvCxnSpPr/>
          <p:nvPr/>
        </p:nvCxnSpPr>
        <p:spPr bwMode="auto">
          <a:xfrm flipV="1">
            <a:off x="0" y="1602742"/>
            <a:ext cx="2415120" cy="32222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直线连接符 6"/>
          <p:cNvCxnSpPr/>
          <p:nvPr/>
        </p:nvCxnSpPr>
        <p:spPr bwMode="auto">
          <a:xfrm flipV="1">
            <a:off x="0" y="5272676"/>
            <a:ext cx="2415120" cy="6476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矩形 7"/>
          <p:cNvSpPr/>
          <p:nvPr/>
        </p:nvSpPr>
        <p:spPr bwMode="auto">
          <a:xfrm>
            <a:off x="0" y="4825000"/>
            <a:ext cx="1762125" cy="109537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50" tIns="28575" rIns="57150" bIns="28575" numCol="1" rtlCol="0" anchor="t" anchorCtr="0" compatLnSpc="1">
            <a:prstTxWarp prst="textNoShape">
              <a:avLst/>
            </a:prstTxWarp>
          </a:bodyPr>
          <a:lstStyle/>
          <a:p>
            <a:pPr defTabSz="5715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500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95864" y="5631483"/>
            <a:ext cx="346601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50" dirty="0"/>
              <a:t>Many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communities,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Dual-center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Patterns</a:t>
            </a:r>
            <a:endParaRPr kumimoji="1" lang="zh-CN" altLang="en-US" sz="1250" dirty="0"/>
          </a:p>
          <a:p>
            <a:r>
              <a:rPr kumimoji="1" lang="en-US" altLang="zh-CN" sz="1250" dirty="0"/>
              <a:t>Large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influences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among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communities</a:t>
            </a:r>
            <a:endParaRPr kumimoji="1" lang="zh-CN" altLang="en-US" sz="1250" dirty="0"/>
          </a:p>
          <a:p>
            <a:endParaRPr kumimoji="1" lang="zh-CN" altLang="en-US" sz="1250" dirty="0"/>
          </a:p>
          <a:p>
            <a:r>
              <a:rPr kumimoji="1" lang="en-US" altLang="zh-CN" sz="1250" dirty="0"/>
              <a:t>Representative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accounts: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Accounts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reposted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by</a:t>
            </a:r>
            <a:r>
              <a:rPr kumimoji="1" lang="zh-CN" altLang="en-US" sz="1250" dirty="0"/>
              <a:t> </a:t>
            </a:r>
          </a:p>
          <a:p>
            <a:r>
              <a:rPr kumimoji="1" lang="en-US" altLang="zh-CN" sz="1250" dirty="0"/>
              <a:t>accounts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with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larger</a:t>
            </a:r>
            <a:r>
              <a:rPr kumimoji="1" lang="zh-CN" altLang="en-US" sz="1250" dirty="0"/>
              <a:t> </a:t>
            </a:r>
            <a:r>
              <a:rPr kumimoji="1" lang="en-US" altLang="zh-CN" sz="1250" dirty="0"/>
              <a:t>influence</a:t>
            </a:r>
            <a:endParaRPr kumimoji="1" lang="zh-CN" altLang="en-US" sz="1250" dirty="0"/>
          </a:p>
        </p:txBody>
      </p:sp>
      <p:cxnSp>
        <p:nvCxnSpPr>
          <p:cNvPr id="10" name="直线连接符 9"/>
          <p:cNvCxnSpPr/>
          <p:nvPr/>
        </p:nvCxnSpPr>
        <p:spPr bwMode="auto">
          <a:xfrm flipV="1">
            <a:off x="1765527" y="1602742"/>
            <a:ext cx="7045098" cy="32222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线连接符 10"/>
          <p:cNvCxnSpPr/>
          <p:nvPr/>
        </p:nvCxnSpPr>
        <p:spPr bwMode="auto">
          <a:xfrm flipV="1">
            <a:off x="1762125" y="5222242"/>
            <a:ext cx="7048500" cy="6981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16" y="1544271"/>
            <a:ext cx="6402309" cy="372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5487615" y="2054046"/>
            <a:ext cx="172996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250" dirty="0"/>
              <a:t>Dual</a:t>
            </a:r>
            <a:r>
              <a:rPr kumimoji="1" lang="zh-CN" altLang="en-US" sz="2250" dirty="0"/>
              <a:t> </a:t>
            </a:r>
            <a:r>
              <a:rPr kumimoji="1" lang="en-US" altLang="zh-CN" sz="2250" dirty="0"/>
              <a:t>Center</a:t>
            </a:r>
            <a:r>
              <a:rPr kumimoji="1" lang="zh-CN" altLang="en-US" sz="2250" dirty="0"/>
              <a:t> </a:t>
            </a:r>
          </a:p>
          <a:p>
            <a:r>
              <a:rPr kumimoji="1" lang="en-US" altLang="zh-CN" sz="2250" dirty="0"/>
              <a:t>Behaviors</a:t>
            </a:r>
            <a:endParaRPr lang="zh-CN" altLang="en-US" sz="1125" dirty="0"/>
          </a:p>
        </p:txBody>
      </p:sp>
      <p:sp>
        <p:nvSpPr>
          <p:cNvPr id="14" name="矩形 13"/>
          <p:cNvSpPr/>
          <p:nvPr/>
        </p:nvSpPr>
        <p:spPr>
          <a:xfrm>
            <a:off x="7180599" y="3917342"/>
            <a:ext cx="175080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500" dirty="0"/>
              <a:t>Different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territories</a:t>
            </a:r>
            <a:endParaRPr lang="zh-CN" altLang="en-US" sz="1500" dirty="0"/>
          </a:p>
        </p:txBody>
      </p:sp>
      <p:sp>
        <p:nvSpPr>
          <p:cNvPr id="15" name="矩形 14"/>
          <p:cNvSpPr/>
          <p:nvPr/>
        </p:nvSpPr>
        <p:spPr>
          <a:xfrm>
            <a:off x="112074" y="6444481"/>
            <a:ext cx="1939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smtClean="0"/>
              <a:t>D-Map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[CCW</a:t>
            </a:r>
            <a:r>
              <a:rPr kumimoji="1" lang="zh-CN" altLang="en-US" dirty="0"/>
              <a:t>*</a:t>
            </a:r>
            <a:r>
              <a:rPr kumimoji="1" lang="en-US" altLang="zh-CN" dirty="0"/>
              <a:t>16]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55</a:t>
            </a:fld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674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7"/>
    </mc:Choice>
    <mc:Fallback xmlns="">
      <p:transition spd="slow" advTm="8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3" grpId="1"/>
      <p:bldP spid="14" grpId="0"/>
      <p:bldP spid="14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Journalism Application:  </a:t>
            </a:r>
            <a:r>
              <a:rPr kumimoji="1" lang="en-US" altLang="zh-CN" sz="2600" b="1" dirty="0" err="1"/>
              <a:t>WeiboEvents</a:t>
            </a:r>
            <a:endParaRPr kumimoji="1" lang="zh-CN" altLang="en-US" sz="2600" b="1" dirty="0"/>
          </a:p>
        </p:txBody>
      </p:sp>
      <p:sp>
        <p:nvSpPr>
          <p:cNvPr id="15" name="矩形 14"/>
          <p:cNvSpPr/>
          <p:nvPr/>
        </p:nvSpPr>
        <p:spPr>
          <a:xfrm>
            <a:off x="112074" y="6444481"/>
            <a:ext cx="2501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dirty="0" err="1"/>
              <a:t>WeiboEvents</a:t>
            </a:r>
            <a:r>
              <a:rPr kumimoji="1" lang="en-US" altLang="zh-CN" dirty="0"/>
              <a:t> [RZW∗14]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56</a:t>
            </a:fld>
            <a:endParaRPr kumimoji="1" lang="zh-CN" altLang="en-US"/>
          </a:p>
        </p:txBody>
      </p:sp>
      <p:pic>
        <p:nvPicPr>
          <p:cNvPr id="16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9" y="1595091"/>
            <a:ext cx="7618102" cy="412273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20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7"/>
    </mc:Choice>
    <mc:Fallback xmlns="">
      <p:transition spd="slow" advTm="8207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Emergency/Disaster/Crisis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Management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685436"/>
          </a:xfrm>
        </p:spPr>
        <p:txBody>
          <a:bodyPr>
            <a:normAutofit lnSpcReduction="10000"/>
          </a:bodyPr>
          <a:lstStyle/>
          <a:p>
            <a:r>
              <a:rPr kumimoji="1" lang="en-US" altLang="zh-CN" dirty="0" smtClean="0"/>
              <a:t>Gain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general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overview</a:t>
            </a:r>
            <a:endParaRPr kumimoji="1" lang="zh-CN" altLang="en-US" dirty="0" smtClean="0"/>
          </a:p>
          <a:p>
            <a:r>
              <a:rPr kumimoji="1" lang="en-US" altLang="zh-CN" dirty="0" smtClean="0"/>
              <a:t>Investigate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prominent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topics</a:t>
            </a:r>
            <a:endParaRPr kumimoji="1" lang="zh-CN" altLang="en-US" dirty="0" smtClean="0"/>
          </a:p>
          <a:p>
            <a:r>
              <a:rPr kumimoji="1" lang="en-US" altLang="zh-CN" dirty="0" smtClean="0"/>
              <a:t>Analyze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message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detailed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regions</a:t>
            </a:r>
            <a:endParaRPr kumimoji="1" lang="zh-CN" altLang="en-US" dirty="0" smtClean="0"/>
          </a:p>
          <a:p>
            <a:r>
              <a:rPr kumimoji="1" lang="en-US" altLang="zh-CN" dirty="0" smtClean="0"/>
              <a:t>Examine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where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emergency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most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severe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1061"/>
            <a:ext cx="9144000" cy="288052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750122" y="6488668"/>
            <a:ext cx="3393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ScatterBlogs2</a:t>
            </a:r>
            <a:r>
              <a:rPr lang="zh-CN" altLang="en-US" dirty="0" smtClean="0"/>
              <a:t> [</a:t>
            </a:r>
            <a:r>
              <a:rPr lang="zh-CN" altLang="en-US" dirty="0"/>
              <a:t>BTH∗</a:t>
            </a:r>
            <a:r>
              <a:rPr lang="zh-CN" altLang="en-US" dirty="0" smtClean="0"/>
              <a:t>13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pt-BR" altLang="zh-CN" dirty="0"/>
              <a:t>TKE∗ </a:t>
            </a:r>
            <a:r>
              <a:rPr lang="pt-BR" altLang="zh-CN" dirty="0" smtClean="0"/>
              <a:t>15</a:t>
            </a:r>
            <a:r>
              <a:rPr lang="zh-CN" altLang="en-US" dirty="0" smtClean="0"/>
              <a:t>]</a:t>
            </a:r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09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77"/>
    </mc:Choice>
    <mc:Fallback xmlns="">
      <p:transition spd="slow" advTm="69777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More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applications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commercial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systems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63" y="0"/>
            <a:ext cx="3857683" cy="678743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" y="0"/>
            <a:ext cx="4638617" cy="6858000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4"/>
    </mc:Choice>
    <mc:Fallback xmlns="">
      <p:transition spd="slow" advTm="24994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Discussion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–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Challenges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and</a:t>
            </a:r>
            <a:r>
              <a:rPr kumimoji="1" lang="zh-CN" altLang="en-US" sz="2600" b="1" dirty="0" smtClean="0"/>
              <a:t> </a:t>
            </a:r>
            <a:r>
              <a:rPr kumimoji="1" lang="en-US" altLang="zh-CN" sz="2600" b="1" dirty="0" smtClean="0"/>
              <a:t>Opportunities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Content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Content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-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E</a:t>
            </a:r>
            <a:r>
              <a:rPr kumimoji="1" lang="en-US" altLang="zh-CN" dirty="0" smtClean="0"/>
              <a:t>xtracted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keyword/topic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Multi-media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bias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trustiness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sampling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privacy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issues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59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264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79"/>
    </mc:Choice>
    <mc:Fallback xmlns="">
      <p:transition spd="slow" advTm="9227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551" y="1714500"/>
            <a:ext cx="5177608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3" y="4297439"/>
            <a:ext cx="3759348" cy="11898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6" y="3363604"/>
            <a:ext cx="3757322" cy="8982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26" y="1849834"/>
            <a:ext cx="3778250" cy="1428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85" y="5681622"/>
            <a:ext cx="203200" cy="381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14" y="3646298"/>
            <a:ext cx="203200" cy="381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14" y="2046810"/>
            <a:ext cx="203200" cy="381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88" y="5598658"/>
            <a:ext cx="3746505" cy="9004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97" y="3173104"/>
            <a:ext cx="203200" cy="381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85" y="5681622"/>
            <a:ext cx="203200" cy="381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7528" y="5637514"/>
            <a:ext cx="414115" cy="41135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2820" y="4685315"/>
            <a:ext cx="411294" cy="41407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8468" y="3646299"/>
            <a:ext cx="419707" cy="41407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1644" y="5687024"/>
            <a:ext cx="419707" cy="4197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7933" y="4181736"/>
            <a:ext cx="419594" cy="41407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38467" y="1996440"/>
            <a:ext cx="425341" cy="41970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5502" y="2564210"/>
            <a:ext cx="419707" cy="41970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51138" y="2732127"/>
            <a:ext cx="507005" cy="50357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07821" y="4909625"/>
            <a:ext cx="419707" cy="41407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04" t="8114" b="23504"/>
          <a:stretch/>
        </p:blipFill>
        <p:spPr>
          <a:xfrm>
            <a:off x="3946861" y="1706448"/>
            <a:ext cx="5197139" cy="50586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9602" y="555672"/>
            <a:ext cx="562338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kumimoji="1"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Geo-tagged</a:t>
            </a:r>
            <a:r>
              <a:rPr kumimoji="1" lang="zh-CN" altLang="en-US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Social</a:t>
            </a:r>
            <a:r>
              <a:rPr kumimoji="1" lang="zh-CN" altLang="en-US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Media</a:t>
            </a:r>
            <a:endParaRPr kumimoji="1" lang="zh-CN" alt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BB9FF-4057-1046-9034-F24CCCC97872}" type="slidenum">
              <a:rPr kumimoji="1" lang="zh-CN" altLang="en-US" smtClean="0"/>
              <a:t>6</a:t>
            </a:fld>
            <a:endParaRPr kumimoji="1"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100"/>
    </mc:Choice>
    <mc:Fallback xmlns="">
      <p:transition spd="slow" advTm="83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1.85185E-6 L 0.11927 -0.333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5" y="-16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1927 -0.33356 L 0.12223 -0.5377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020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2223 -0.53773 L -0.01093 -0.397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699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Discussion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–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Challenges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and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Opportunities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Evolution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Challenge: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both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relationship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temporal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Visualization: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river-like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map-like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metaphor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approach: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detect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(subtle)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anomaly?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It’s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still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exploration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stage</a:t>
            </a:r>
            <a:endParaRPr kumimoji="1" lang="zh-CN" altLang="en-US" dirty="0" smtClean="0"/>
          </a:p>
          <a:p>
            <a:pPr lvl="1"/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853" y="3834831"/>
            <a:ext cx="6304606" cy="247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40" y="3834831"/>
            <a:ext cx="2507866" cy="247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本框 6"/>
          <p:cNvSpPr txBox="1"/>
          <p:nvPr/>
        </p:nvSpPr>
        <p:spPr>
          <a:xfrm>
            <a:off x="133640" y="6403637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Map-like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Visualization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[CCW</a:t>
            </a:r>
            <a:r>
              <a:rPr kumimoji="1" lang="zh-CN" altLang="en-US" sz="1400" dirty="0" smtClean="0"/>
              <a:t>*</a:t>
            </a:r>
            <a:r>
              <a:rPr kumimoji="1" lang="en-US" altLang="zh-CN" sz="1400" dirty="0" smtClean="0"/>
              <a:t>16]</a:t>
            </a:r>
            <a:endParaRPr kumimoji="1" lang="zh-CN" altLang="en-US" sz="1400" dirty="0"/>
          </a:p>
        </p:txBody>
      </p:sp>
      <p:sp>
        <p:nvSpPr>
          <p:cNvPr id="8" name="文本框 7"/>
          <p:cNvSpPr txBox="1"/>
          <p:nvPr/>
        </p:nvSpPr>
        <p:spPr>
          <a:xfrm>
            <a:off x="4889818" y="6403637"/>
            <a:ext cx="26869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 smtClean="0"/>
              <a:t>River-like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Visualization</a:t>
            </a:r>
            <a:r>
              <a:rPr kumimoji="1" lang="zh-CN" altLang="en-US" sz="1400" dirty="0" smtClean="0"/>
              <a:t> </a:t>
            </a:r>
            <a:r>
              <a:rPr kumimoji="1" lang="en-US" altLang="zh-CN" sz="1400" dirty="0" smtClean="0"/>
              <a:t>[SWL</a:t>
            </a:r>
            <a:r>
              <a:rPr kumimoji="1" lang="zh-CN" altLang="en-US" sz="1400" dirty="0" smtClean="0"/>
              <a:t>*</a:t>
            </a:r>
            <a:r>
              <a:rPr kumimoji="1" lang="en-US" altLang="zh-CN" sz="1400" dirty="0" smtClean="0"/>
              <a:t>14]</a:t>
            </a:r>
            <a:endParaRPr kumimoji="1" lang="zh-CN" altLang="en-US" sz="1400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60</a:t>
            </a:fld>
            <a:endParaRPr kumimoji="1"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55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36"/>
    </mc:Choice>
    <mc:Fallback xmlns="">
      <p:transition spd="slow" advTm="10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Discussion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–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Challenges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and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Opportunities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49" y="1511582"/>
            <a:ext cx="7886700" cy="143955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CN" dirty="0" smtClean="0"/>
              <a:t>Movement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Trajectory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Analysis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Challenge: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Understand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trajectory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semantics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Detecting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movement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patterns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considering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periodical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behaviors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uncertainty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Comparison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sources</a:t>
            </a:r>
            <a:endParaRPr kumimoji="1" lang="zh-CN" altLang="en-US" dirty="0" smtClean="0"/>
          </a:p>
          <a:p>
            <a:pPr lvl="1"/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9" y="2952829"/>
            <a:ext cx="3205803" cy="18688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86" y="2951138"/>
            <a:ext cx="3426869" cy="1870545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30" y="5096552"/>
            <a:ext cx="6737625" cy="152849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81803" y="4756197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Visits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[TBC13]</a:t>
            </a:r>
            <a:endParaRPr kumimoji="1"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5509040" y="4774452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WeiboGeo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[CYW</a:t>
            </a:r>
            <a:r>
              <a:rPr kumimoji="1" lang="zh-CN" altLang="en-US" dirty="0" smtClean="0"/>
              <a:t>*</a:t>
            </a:r>
            <a:r>
              <a:rPr kumimoji="1" lang="en-US" altLang="zh-CN" dirty="0" smtClean="0"/>
              <a:t>16]</a:t>
            </a:r>
            <a:endParaRPr kumimoji="1"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553220" y="6530588"/>
            <a:ext cx="2160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TravelDiff</a:t>
            </a:r>
            <a:r>
              <a:rPr lang="zh-CN" altLang="en-US" dirty="0"/>
              <a:t> </a:t>
            </a:r>
            <a:r>
              <a:rPr lang="en-US" altLang="zh-CN" dirty="0"/>
              <a:t>[KSB∗16] </a:t>
            </a:r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61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3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41"/>
    </mc:Choice>
    <mc:Fallback xmlns="">
      <p:transition spd="slow" advTm="35241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/>
              <a:t>Discussion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–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Challenges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and</a:t>
            </a:r>
            <a:r>
              <a:rPr kumimoji="1" lang="zh-CN" altLang="en-US" sz="2600" b="1" dirty="0"/>
              <a:t> </a:t>
            </a:r>
            <a:r>
              <a:rPr kumimoji="1" lang="en-US" altLang="zh-CN" sz="2600" b="1" dirty="0"/>
              <a:t>Opportunities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Heterogeneous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Attribute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level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/>
              <a:t> </a:t>
            </a:r>
            <a:r>
              <a:rPr kumimoji="1" lang="en-US" altLang="zh-CN" dirty="0"/>
              <a:t>P</a:t>
            </a:r>
            <a:r>
              <a:rPr kumimoji="1" lang="en-US" altLang="zh-CN" dirty="0" smtClean="0"/>
              <a:t>rofiling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level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–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E</a:t>
            </a:r>
            <a:r>
              <a:rPr kumimoji="1" lang="en-US" altLang="zh-CN" dirty="0" smtClean="0"/>
              <a:t>nriching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behavior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understanding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additional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source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Analysis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level: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other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discipline's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pipeline</a:t>
            </a:r>
            <a:endParaRPr kumimoji="1" lang="zh-CN" altLang="en-US" dirty="0" smtClean="0"/>
          </a:p>
          <a:p>
            <a:r>
              <a:rPr kumimoji="1" lang="en-US" altLang="zh-CN" dirty="0" smtClean="0"/>
              <a:t>Evaluation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M</a:t>
            </a:r>
            <a:r>
              <a:rPr kumimoji="1" lang="en-US" altLang="zh-CN" dirty="0" smtClean="0"/>
              <a:t>edia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V</a:t>
            </a:r>
            <a:r>
              <a:rPr kumimoji="1" lang="en-US" altLang="zh-CN" dirty="0" smtClean="0"/>
              <a:t>isual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A</a:t>
            </a:r>
            <a:r>
              <a:rPr kumimoji="1" lang="en-US" altLang="zh-CN" dirty="0" smtClean="0"/>
              <a:t>nalytics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Target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Tasks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study</a:t>
            </a:r>
            <a:endParaRPr kumimoji="1" lang="zh-CN" altLang="en-US" dirty="0" smtClean="0"/>
          </a:p>
          <a:p>
            <a:pPr lvl="1"/>
            <a:r>
              <a:rPr kumimoji="1" lang="en-US" altLang="zh-CN" dirty="0" smtClean="0"/>
              <a:t>Expert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feedback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62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20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53"/>
    </mc:Choice>
    <mc:Fallback xmlns="">
      <p:transition spd="slow" advTm="82053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Summary</a:t>
            </a:r>
            <a:endParaRPr kumimoji="1" lang="zh-CN" altLang="en-US" sz="2600" b="1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68" y="3322542"/>
            <a:ext cx="9000332" cy="3219029"/>
          </a:xfrm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529034" y="1690689"/>
            <a:ext cx="8229600" cy="15026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Category</a:t>
            </a:r>
            <a:endParaRPr kumimoji="1" lang="zh-CN" altLang="en-US" dirty="0" smtClean="0"/>
          </a:p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Visualization</a:t>
            </a:r>
            <a:endParaRPr kumimoji="1" lang="zh-CN" altLang="en-US" dirty="0" smtClean="0"/>
          </a:p>
          <a:p>
            <a:r>
              <a:rPr kumimoji="1" lang="en-US" altLang="zh-CN" dirty="0" smtClean="0"/>
              <a:t>Social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Media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Visual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Analytics</a:t>
            </a:r>
            <a:endParaRPr kumimoji="1" lang="zh-CN" altLang="en-US" dirty="0" smtClean="0"/>
          </a:p>
          <a:p>
            <a:r>
              <a:rPr kumimoji="1" lang="en-US" altLang="zh-CN" dirty="0" smtClean="0"/>
              <a:t>Application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</a:t>
            </a:r>
            <a:endParaRPr kumimoji="1" lang="zh-CN" altLang="en-US" dirty="0" smtClean="0"/>
          </a:p>
          <a:p>
            <a:r>
              <a:rPr kumimoji="1" lang="en-US" altLang="zh-CN" dirty="0" smtClean="0"/>
              <a:t>Discussion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63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443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1"/>
    </mc:Choice>
    <mc:Fallback xmlns="">
      <p:transition spd="slow" advTm="43921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b="1" dirty="0" smtClean="0"/>
              <a:t>Acknowledgement</a:t>
            </a:r>
            <a:endParaRPr kumimoji="1" lang="zh-CN" altLang="en-US" sz="2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Reviewers</a:t>
            </a:r>
            <a:endParaRPr kumimoji="1" lang="zh-CN" altLang="en-US" dirty="0" smtClean="0"/>
          </a:p>
          <a:p>
            <a:r>
              <a:rPr kumimoji="1" lang="en-US" altLang="zh-CN" dirty="0" smtClean="0"/>
              <a:t>Funding</a:t>
            </a:r>
            <a:endParaRPr kumimoji="1" lang="zh-CN" altLang="en-US" dirty="0" smtClean="0"/>
          </a:p>
          <a:p>
            <a:pPr lvl="1"/>
            <a:r>
              <a:rPr lang="en-US" altLang="zh-CN" dirty="0" smtClean="0"/>
              <a:t>NSFC </a:t>
            </a:r>
            <a:r>
              <a:rPr lang="en-US" altLang="zh-CN" dirty="0"/>
              <a:t>No. </a:t>
            </a:r>
            <a:r>
              <a:rPr lang="en-US" altLang="zh-CN" dirty="0" smtClean="0"/>
              <a:t>61672055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NSFC </a:t>
            </a:r>
            <a:r>
              <a:rPr lang="en-US" altLang="zh-CN" dirty="0"/>
              <a:t>Key Project No. </a:t>
            </a:r>
            <a:r>
              <a:rPr lang="en-US" altLang="zh-CN" dirty="0" smtClean="0"/>
              <a:t>61232012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The National </a:t>
            </a:r>
            <a:r>
              <a:rPr lang="en-US" altLang="zh-CN" dirty="0"/>
              <a:t>Program on Key Basic Research Project (973 Program) No.2015CB352503. </a:t>
            </a:r>
            <a:endParaRPr lang="zh-CN" altLang="en-US" dirty="0" smtClean="0"/>
          </a:p>
          <a:p>
            <a:r>
              <a:rPr lang="en-US" altLang="zh-CN" dirty="0" smtClean="0"/>
              <a:t>PKU-</a:t>
            </a:r>
            <a:r>
              <a:rPr lang="en-US" altLang="zh-CN" dirty="0" err="1" smtClean="0"/>
              <a:t>Qihoo</a:t>
            </a:r>
            <a:r>
              <a:rPr lang="en-US" altLang="zh-CN" dirty="0" smtClean="0"/>
              <a:t> </a:t>
            </a:r>
            <a:r>
              <a:rPr lang="en-US" altLang="zh-CN" dirty="0"/>
              <a:t>Joint Data Visual Analytics Research Center.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64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86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42"/>
    </mc:Choice>
    <mc:Fallback xmlns="">
      <p:transition spd="slow" advTm="17442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zh-CN" altLang="en-US" sz="4400" dirty="0" smtClean="0"/>
          </a:p>
          <a:p>
            <a:pPr marL="0" indent="0">
              <a:buNone/>
            </a:pPr>
            <a:endParaRPr kumimoji="1" lang="zh-CN" altLang="en-US" sz="4400" dirty="0"/>
          </a:p>
          <a:p>
            <a:pPr marL="0" indent="0" algn="ctr">
              <a:buNone/>
            </a:pPr>
            <a:r>
              <a:rPr kumimoji="1" lang="en-US" altLang="zh-CN" sz="4400" dirty="0" smtClean="0"/>
              <a:t>Thank</a:t>
            </a:r>
            <a:r>
              <a:rPr kumimoji="1" lang="zh-CN" altLang="en-US" sz="4400" dirty="0" smtClean="0"/>
              <a:t> </a:t>
            </a:r>
            <a:r>
              <a:rPr kumimoji="1" lang="en-US" altLang="zh-CN" sz="4400" dirty="0" smtClean="0"/>
              <a:t>you</a:t>
            </a:r>
            <a:r>
              <a:rPr kumimoji="1" lang="zh-CN" altLang="en-US" sz="4400" dirty="0" smtClean="0"/>
              <a:t> </a:t>
            </a:r>
            <a:r>
              <a:rPr kumimoji="1" lang="en-US" altLang="zh-CN" sz="4400" dirty="0" smtClean="0"/>
              <a:t>!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51077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"/>
    </mc:Choice>
    <mc:Fallback xmlns="">
      <p:transition spd="slow" advTm="138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336264" y="371699"/>
            <a:ext cx="69693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Classification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of Social Media Entities </a:t>
            </a:r>
            <a:r>
              <a:rPr lang="en-US" altLang="zh-CN" sz="2600" b="1" dirty="0" smtClean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and </a:t>
            </a:r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Related Visualization Techniques</a:t>
            </a:r>
            <a:endParaRPr 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64" y="2296505"/>
            <a:ext cx="8466039" cy="31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"/>
    </mc:Choice>
    <mc:Fallback xmlns="">
      <p:transition spd="slow" advTm="276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88" y="335041"/>
            <a:ext cx="939097" cy="864259"/>
          </a:xfrm>
          <a:prstGeom prst="rect">
            <a:avLst/>
          </a:prstGeom>
        </p:spPr>
      </p:pic>
      <p:sp>
        <p:nvSpPr>
          <p:cNvPr id="32" name="TextBox 8"/>
          <p:cNvSpPr txBox="1"/>
          <p:nvPr/>
        </p:nvSpPr>
        <p:spPr>
          <a:xfrm>
            <a:off x="336265" y="371699"/>
            <a:ext cx="38961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600" b="1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altLang="zh-CN" dirty="0"/>
              <a:t>Survey Methodology</a:t>
            </a:r>
            <a:endParaRPr 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332814" y="4891768"/>
            <a:ext cx="5216980" cy="1323821"/>
          </a:xfrm>
        </p:spPr>
        <p:txBody>
          <a:bodyPr>
            <a:normAutofit/>
          </a:bodyPr>
          <a:lstStyle/>
          <a:p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N1-N3: Following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Network,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Information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Diffusion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Network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Reposting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Network;</a:t>
            </a:r>
            <a:endParaRPr kumimoji="1" lang="zh-CN" altLang="en-US" sz="1425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G1-G3: Geographic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Information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Diffusion,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Spatial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Temporal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Event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Distribution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Movement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Trajectories;</a:t>
            </a:r>
            <a:endParaRPr kumimoji="1" lang="zh-CN" altLang="en-US" sz="1425" dirty="0">
              <a:latin typeface="Gill Sans MT" charset="0"/>
              <a:ea typeface="Gill Sans MT" charset="0"/>
              <a:cs typeface="Gill Sans MT" charset="0"/>
            </a:endParaRPr>
          </a:p>
          <a:p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T1-T3: Keywords,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Topic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and</a:t>
            </a:r>
            <a:r>
              <a:rPr kumimoji="1" lang="zh-CN" altLang="en-US" sz="1425" dirty="0"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kumimoji="1" lang="en-US" altLang="zh-CN" sz="1425" dirty="0">
                <a:latin typeface="Gill Sans MT" charset="0"/>
                <a:ea typeface="Gill Sans MT" charset="0"/>
                <a:cs typeface="Gill Sans MT" charset="0"/>
              </a:rPr>
              <a:t>Sentiment</a:t>
            </a:r>
            <a:endParaRPr kumimoji="1" lang="zh-CN" altLang="en-US" sz="1425" dirty="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59195" y="4876761"/>
            <a:ext cx="210254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350" dirty="0">
                <a:latin typeface="+mn-ea"/>
                <a:cs typeface="MS PGothic" charset="0"/>
              </a:rPr>
              <a:t>VM: Visual Monitoring;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FE: Feature Extraction;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ED: Event Detection;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AD: Anomaly Detection;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PA: Predictive Analysis; </a:t>
            </a:r>
            <a:endParaRPr kumimoji="1" lang="zh-CN" altLang="en-US" sz="1350" dirty="0">
              <a:latin typeface="+mn-ea"/>
              <a:cs typeface="MS PGothic" charset="0"/>
            </a:endParaRPr>
          </a:p>
          <a:p>
            <a:r>
              <a:rPr kumimoji="1" lang="en-US" altLang="zh-CN" sz="1350" dirty="0">
                <a:latin typeface="+mn-ea"/>
                <a:cs typeface="MS PGothic" charset="0"/>
              </a:rPr>
              <a:t>SA: Situation Awareness </a:t>
            </a:r>
            <a:endParaRPr kumimoji="1" lang="zh-CN" altLang="en-US" sz="1350" dirty="0">
              <a:latin typeface="+mn-ea"/>
              <a:cs typeface="MS PGothic" charset="0"/>
            </a:endParaRPr>
          </a:p>
        </p:txBody>
      </p:sp>
      <p:pic>
        <p:nvPicPr>
          <p:cNvPr id="10" name="内容占位符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14" y="1873556"/>
            <a:ext cx="8475905" cy="298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24"/>
    </mc:Choice>
    <mc:Fallback xmlns="">
      <p:transition spd="slow" advTm="7472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</a:rPr>
              <a:t>Social Networks</a:t>
            </a:r>
            <a:endParaRPr lang="zh-CN" altLang="en-US" sz="2600" b="1" dirty="0">
              <a:solidFill>
                <a:srgbClr val="C00000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346689"/>
            <a:ext cx="4296748" cy="4679950"/>
          </a:xfrm>
        </p:spPr>
      </p:pic>
      <p:sp>
        <p:nvSpPr>
          <p:cNvPr id="5" name="文本框 4"/>
          <p:cNvSpPr txBox="1"/>
          <p:nvPr/>
        </p:nvSpPr>
        <p:spPr>
          <a:xfrm>
            <a:off x="5978769" y="6174106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 smtClean="0"/>
              <a:t>Vizster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[HB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05]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3EC9B-F5DA-6D4B-AA1B-F9F75C2636DD}" type="slidenum">
              <a:rPr kumimoji="1" lang="zh-CN" altLang="en-US" smtClean="0"/>
              <a:t>9</a:t>
            </a:fld>
            <a:endParaRPr kumimoji="1" lang="zh-CN" altLang="en-US"/>
          </a:p>
        </p:txBody>
      </p:sp>
      <p:grpSp>
        <p:nvGrpSpPr>
          <p:cNvPr id="8" name="组 7"/>
          <p:cNvGrpSpPr/>
          <p:nvPr/>
        </p:nvGrpSpPr>
        <p:grpSpPr>
          <a:xfrm>
            <a:off x="4375052" y="2022822"/>
            <a:ext cx="4471518" cy="4003817"/>
            <a:chOff x="4375052" y="2022822"/>
            <a:chExt cx="4471518" cy="400381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6298" y="2022822"/>
              <a:ext cx="4340272" cy="4003817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4375052" y="2022822"/>
              <a:ext cx="942536" cy="25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720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1"/>
    </mc:Choice>
    <mc:Fallback xmlns="">
      <p:transition spd="slow" advTm="2390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7.3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4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9|30.4|13.2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5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3|3.1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0.3|3.1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00.8"/>
</p:tagLst>
</file>

<file path=ppt/theme/theme1.xml><?xml version="1.0" encoding="utf-8"?>
<a:theme xmlns:a="http://schemas.openxmlformats.org/drawingml/2006/main" name="Office 主题​​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红色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Mayas Fonts">
      <a:majorFont>
        <a:latin typeface="Source Sans Pro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3001</TotalTime>
  <Words>2236</Words>
  <Application>Microsoft Macintosh PowerPoint</Application>
  <PresentationFormat>全屏显示(4:3)</PresentationFormat>
  <Paragraphs>418</Paragraphs>
  <Slides>65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65</vt:i4>
      </vt:variant>
    </vt:vector>
  </HeadingPairs>
  <TitlesOfParts>
    <vt:vector size="79" baseType="lpstr">
      <vt:lpstr>Calibri</vt:lpstr>
      <vt:lpstr>Gill Sans MT</vt:lpstr>
      <vt:lpstr>MS PGothic</vt:lpstr>
      <vt:lpstr>ＭＳ Ｐゴシック</vt:lpstr>
      <vt:lpstr>NimbusRomNo9L</vt:lpstr>
      <vt:lpstr>PingFang SC</vt:lpstr>
      <vt:lpstr>PingFang SC Thin</vt:lpstr>
      <vt:lpstr>Source Sans Pro Light</vt:lpstr>
      <vt:lpstr>Times</vt:lpstr>
      <vt:lpstr>等线</vt:lpstr>
      <vt:lpstr>思源黑体 CN Regular</vt:lpstr>
      <vt:lpstr>Arial</vt:lpstr>
      <vt:lpstr>Office 主题​​</vt:lpstr>
      <vt:lpstr>Office Theme</vt:lpstr>
      <vt:lpstr>Social Media Visual Analytics</vt:lpstr>
      <vt:lpstr>Outline</vt:lpstr>
      <vt:lpstr>Social Media</vt:lpstr>
      <vt:lpstr>Social Media Data</vt:lpstr>
      <vt:lpstr>Social Network in Social Media</vt:lpstr>
      <vt:lpstr>PowerPoint 演示文稿</vt:lpstr>
      <vt:lpstr>PowerPoint 演示文稿</vt:lpstr>
      <vt:lpstr>PowerPoint 演示文稿</vt:lpstr>
      <vt:lpstr>Social Networks</vt:lpstr>
      <vt:lpstr>Social Networks – Follower Network Visualization</vt:lpstr>
      <vt:lpstr>Social Network – Diffusion Network</vt:lpstr>
      <vt:lpstr>Diffusion Network Visualization:  WeiboEvents  – Normal Diffusion Patterns</vt:lpstr>
      <vt:lpstr>Diffusion Network Visualization:  WeiboEvents  – In-depth Discussions</vt:lpstr>
      <vt:lpstr>Diffusion Network Visualization:  WeiboEvents: Machine Account Behavior</vt:lpstr>
      <vt:lpstr>Social Network: Reposter Network</vt:lpstr>
      <vt:lpstr>Reposter Network Visualization</vt:lpstr>
      <vt:lpstr>Social Network Visualization Techniques: Summary</vt:lpstr>
      <vt:lpstr>PowerPoint 演示文稿</vt:lpstr>
      <vt:lpstr>Paper Collections</vt:lpstr>
      <vt:lpstr>Geographic Information: Geo-tagged  Information Diffusion Visualization</vt:lpstr>
      <vt:lpstr>Geographic Information: Spatial Temporal  Event Distribution Visualization</vt:lpstr>
      <vt:lpstr>Geographic Information: Spatial Temporal  Event Distribution Visualization</vt:lpstr>
      <vt:lpstr>Geographic Information: Movement  Trajectories Visualization</vt:lpstr>
      <vt:lpstr>Geographic Information: Movement  Trajectories Visualization</vt:lpstr>
      <vt:lpstr>Geographic Information Visualization  Summary:  Visualization on the Map</vt:lpstr>
      <vt:lpstr>PowerPoint 演示文稿</vt:lpstr>
      <vt:lpstr>Paper Collections</vt:lpstr>
      <vt:lpstr>Text and Content: Keywords Visualization</vt:lpstr>
      <vt:lpstr>Text and Content: Topic Visualization</vt:lpstr>
      <vt:lpstr>Text and Content: Topic Visualization</vt:lpstr>
      <vt:lpstr>Text and Content: Topic Visualization</vt:lpstr>
      <vt:lpstr>Text and Content: Topic Visualization</vt:lpstr>
      <vt:lpstr>Text and Content: Sentiment Visualization</vt:lpstr>
      <vt:lpstr>Text and Content Visualization Summary:   River-like Visual Metaphor</vt:lpstr>
      <vt:lpstr>PowerPoint 演示文稿</vt:lpstr>
      <vt:lpstr>Technique Relationship</vt:lpstr>
      <vt:lpstr>Pair-wised Technique Relationship</vt:lpstr>
      <vt:lpstr>Pair-wised Technique Relationship</vt:lpstr>
      <vt:lpstr>Pair-wised Technique Relationship</vt:lpstr>
      <vt:lpstr>Combination of Multiple Entities and  Techniques – Visual Analytics</vt:lpstr>
      <vt:lpstr>PowerPoint 演示文稿</vt:lpstr>
      <vt:lpstr>PowerPoint 演示文稿</vt:lpstr>
      <vt:lpstr>Social Media Visual Analytics (1) – Visual Monitoring</vt:lpstr>
      <vt:lpstr>Social Media Visual Analytics (2) – Feature Extraction</vt:lpstr>
      <vt:lpstr>Social Media Visual Analytics (3) – Event Detection</vt:lpstr>
      <vt:lpstr>Social Media Visual Analytics (4) - Anomaly Detection</vt:lpstr>
      <vt:lpstr>Social Media Visual Analytics (5) – Predictive Analysis</vt:lpstr>
      <vt:lpstr>Social Media Visual Analytics (6) – Situation Awareness</vt:lpstr>
      <vt:lpstr>Social Media Visual Analytics (6) – Situation Awareness</vt:lpstr>
      <vt:lpstr>Social Media Visual Analytics Pipeline</vt:lpstr>
      <vt:lpstr>Applications and Systems</vt:lpstr>
      <vt:lpstr>Application: Social Science Research</vt:lpstr>
      <vt:lpstr>Application: Social Science Research</vt:lpstr>
      <vt:lpstr>Application: Social Science Research</vt:lpstr>
      <vt:lpstr>Application: Social Science Research</vt:lpstr>
      <vt:lpstr>Journalism Application:  WeiboEvents</vt:lpstr>
      <vt:lpstr>Emergency/Disaster/Crisis Management</vt:lpstr>
      <vt:lpstr>More applications and commercial systems</vt:lpstr>
      <vt:lpstr>Discussion – Challenges and Opportunities</vt:lpstr>
      <vt:lpstr>Discussion – Challenges and Opportunities</vt:lpstr>
      <vt:lpstr>Discussion – Challenges and Opportunities</vt:lpstr>
      <vt:lpstr>Discussion – Challenges and Opportunities</vt:lpstr>
      <vt:lpstr>Summary</vt:lpstr>
      <vt:lpstr>Acknowledgement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机器智能科学中心</dc:title>
  <dc:creator>江治邦</dc:creator>
  <cp:lastModifiedBy>Microsoft Office 用户</cp:lastModifiedBy>
  <cp:revision>254</cp:revision>
  <dcterms:created xsi:type="dcterms:W3CDTF">2016-07-25T04:40:40Z</dcterms:created>
  <dcterms:modified xsi:type="dcterms:W3CDTF">2017-06-14T01:30:42Z</dcterms:modified>
</cp:coreProperties>
</file>