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60" r:id="rId3"/>
    <p:sldId id="261" r:id="rId4"/>
    <p:sldId id="258" r:id="rId5"/>
    <p:sldId id="263" r:id="rId6"/>
    <p:sldId id="264" r:id="rId7"/>
    <p:sldId id="265" r:id="rId8"/>
    <p:sldId id="267" r:id="rId9"/>
    <p:sldId id="290" r:id="rId10"/>
    <p:sldId id="291" r:id="rId11"/>
    <p:sldId id="292" r:id="rId12"/>
    <p:sldId id="276" r:id="rId13"/>
    <p:sldId id="270" r:id="rId14"/>
    <p:sldId id="271" r:id="rId15"/>
    <p:sldId id="272" r:id="rId16"/>
    <p:sldId id="273" r:id="rId17"/>
    <p:sldId id="274" r:id="rId18"/>
    <p:sldId id="275" r:id="rId19"/>
    <p:sldId id="294" r:id="rId20"/>
    <p:sldId id="277" r:id="rId21"/>
    <p:sldId id="281" r:id="rId22"/>
    <p:sldId id="278" r:id="rId23"/>
    <p:sldId id="293" r:id="rId24"/>
    <p:sldId id="297" r:id="rId25"/>
    <p:sldId id="279" r:id="rId26"/>
    <p:sldId id="296" r:id="rId27"/>
    <p:sldId id="283" r:id="rId28"/>
    <p:sldId id="280" r:id="rId29"/>
    <p:sldId id="287" r:id="rId30"/>
    <p:sldId id="288" r:id="rId31"/>
    <p:sldId id="284" r:id="rId32"/>
    <p:sldId id="289" r:id="rId33"/>
    <p:sldId id="295" r:id="rId34"/>
  </p:sldIdLst>
  <p:sldSz cx="14630400" cy="8229600"/>
  <p:notesSz cx="6858000" cy="9144000"/>
  <p:defaultTextStyle>
    <a:defPPr>
      <a:defRPr lang="es-ES"/>
    </a:defPPr>
    <a:lvl1pPr marL="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E345A"/>
    <a:srgbClr val="91D4EF"/>
    <a:srgbClr val="E40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07"/>
    <p:restoredTop sz="94729"/>
  </p:normalViewPr>
  <p:slideViewPr>
    <p:cSldViewPr snapToGrid="0" snapToObjects="1">
      <p:cViewPr varScale="1">
        <p:scale>
          <a:sx n="84" d="100"/>
          <a:sy n="84" d="100"/>
        </p:scale>
        <p:origin x="80" y="108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526C9-0BA4-4CC3-B563-C0C9DD154891}" type="datetimeFigureOut">
              <a:rPr lang="zh-CN" altLang="en-US" smtClean="0"/>
              <a:t>15/11/10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0BBEC-659F-4FC4-BFD2-D67840CC9C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58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A59C0-3F3D-463C-B79C-D7706D95EFB2}" type="datetimeFigureOut">
              <a:rPr lang="zh-CN" altLang="en-US" smtClean="0"/>
              <a:t>15/11/10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CD885-7A65-4E17-BD7C-19F92C6EC0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636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6C19A-D146-9B4A-B593-B2255BB83502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5297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13.7 m </a:t>
            </a:r>
            <a:r>
              <a:rPr lang="en-US" altLang="zh-CN" dirty="0" err="1" smtClean="0"/>
              <a:t>weibos</a:t>
            </a:r>
            <a:r>
              <a:rPr lang="en-US" altLang="zh-CN" dirty="0" smtClean="0"/>
              <a:t>, 5 m</a:t>
            </a:r>
            <a:r>
              <a:rPr lang="en-US" altLang="zh-CN" baseline="0" dirty="0" smtClean="0"/>
              <a:t> users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D885-7A65-4E17-BD7C-19F92C6EC0D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443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 months, 25 m </a:t>
            </a:r>
            <a:r>
              <a:rPr lang="en-US" altLang="zh-CN" dirty="0" err="1" smtClean="0"/>
              <a:t>weibos</a:t>
            </a:r>
            <a:r>
              <a:rPr lang="en-US" altLang="zh-CN" dirty="0" smtClean="0"/>
              <a:t>, 8 m</a:t>
            </a:r>
            <a:r>
              <a:rPr lang="en-US" altLang="zh-CN" baseline="0" dirty="0" smtClean="0"/>
              <a:t> users?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D885-7A65-4E17-BD7C-19F92C6EC0D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934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6C19A-D146-9B4A-B593-B2255BB83502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6226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5,000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weibos</a:t>
            </a:r>
            <a:r>
              <a:rPr lang="en-US" altLang="zh-CN" baseline="0" smtClean="0"/>
              <a:t>, 1,000 users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D885-7A65-4E17-BD7C-19F92C6EC0D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825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D885-7A65-4E17-BD7C-19F92C6EC0D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843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D885-7A65-4E17-BD7C-19F92C6EC0D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187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6C19A-D146-9B4A-B593-B2255BB83502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0978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D885-7A65-4E17-BD7C-19F92C6EC0D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8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88018" y="2633011"/>
            <a:ext cx="12435840" cy="1764030"/>
          </a:xfrm>
        </p:spPr>
        <p:txBody>
          <a:bodyPr/>
          <a:lstStyle>
            <a:lvl1pPr algn="r">
              <a:defRPr b="1" i="0">
                <a:solidFill>
                  <a:srgbClr val="0E345A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88018" y="4599114"/>
            <a:ext cx="12435840" cy="1046664"/>
          </a:xfrm>
        </p:spPr>
        <p:txBody>
          <a:bodyPr>
            <a:normAutofit/>
          </a:bodyPr>
          <a:lstStyle>
            <a:lvl1pPr marL="0" indent="0" algn="r">
              <a:buNone/>
              <a:defRPr sz="3500">
                <a:solidFill>
                  <a:srgbClr val="E40B1C"/>
                </a:solidFill>
                <a:latin typeface="Arial"/>
                <a:cs typeface="Arial"/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885" y="123052"/>
            <a:ext cx="2998206" cy="60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6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5100" b="1">
                <a:solidFill>
                  <a:srgbClr val="E40B1C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40B1C"/>
              </a:buClr>
              <a:defRPr sz="3400" b="0" i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1pPr>
            <a:lvl2pPr marL="1110310" indent="-457200">
              <a:buClr>
                <a:srgbClr val="0E345A"/>
              </a:buClr>
              <a:buFont typeface="Arial" charset="0"/>
              <a:buChar char="•"/>
              <a:defRPr sz="3400" b="0" i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D4EF"/>
              </a:buClr>
              <a:buSzTx/>
              <a:buFont typeface="Arial"/>
              <a:buNone/>
              <a:tabLst/>
              <a:defRPr sz="2800" b="0" i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Clr>
                <a:srgbClr val="0E345A"/>
              </a:buClr>
              <a:buSzPct val="80000"/>
              <a:buNone/>
              <a:defRPr sz="2700" b="0" i="0" baseline="0">
                <a:solidFill>
                  <a:srgbClr val="0E345A"/>
                </a:solidFill>
                <a:latin typeface="Arial"/>
                <a:cs typeface="Arial"/>
              </a:defRPr>
            </a:lvl4pPr>
            <a:lvl5pPr marL="2286000" indent="-457200">
              <a:buClr>
                <a:srgbClr val="0E345A"/>
              </a:buClr>
              <a:buSzPct val="80000"/>
              <a:buFont typeface="Arial" charset="0"/>
              <a:buChar char="•"/>
              <a:defRPr sz="2600" b="0" i="0" baseline="0">
                <a:solidFill>
                  <a:srgbClr val="0E345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D4EF"/>
              </a:buClr>
              <a:buSzTx/>
              <a:buFont typeface="Arial"/>
              <a:buChar char="•"/>
              <a:tabLst/>
              <a:defRPr/>
            </a:pPr>
            <a:r>
              <a:rPr lang="en-US" dirty="0" smtClean="0"/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D4EF"/>
              </a:buClr>
              <a:buSzTx/>
              <a:buFont typeface="Arial"/>
              <a:buChar char="•"/>
              <a:tabLst/>
              <a:defRPr/>
            </a:pPr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73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5100" b="1" i="0">
                <a:solidFill>
                  <a:srgbClr val="E40B1C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77174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566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E859F-1033-9046-BE88-9C040425A61C}" type="datetimeFigureOut">
              <a:rPr kumimoji="1" lang="zh-CN" altLang="en-US" smtClean="0"/>
              <a:t>15/11/10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B9FF-4057-1046-9034-F24CCCC9787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7155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Click to edit Master title style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D4EF"/>
              </a:buClr>
              <a:buSzTx/>
              <a:buFont typeface="Arial"/>
              <a:buChar char="•"/>
              <a:tabLst/>
              <a:defRPr/>
            </a:pP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D4EF"/>
              </a:buClr>
              <a:buSzTx/>
              <a:buFont typeface="Arial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6782D-864C-944C-B24C-F4D38F5E1375}" type="datetimeFigureOut">
              <a:rPr lang="es-ES" smtClean="0"/>
              <a:t>10/11/2015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 dirty="0" smtClean="0"/>
              <a:t>#</a:t>
            </a:r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70314-B081-7242-860F-BE026F84C75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547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marL="0" marR="0" indent="0" algn="ctr" defTabSz="65311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Char char="•"/>
        <a:tabLst/>
        <a:defRPr sz="4600" b="0" i="0" kern="1200" baseline="0">
          <a:solidFill>
            <a:srgbClr val="0E345A"/>
          </a:solidFill>
          <a:latin typeface="Arial" charset="0"/>
          <a:ea typeface="Arial Hebrew" charset="0"/>
          <a:cs typeface="Arial Hebrew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tabLst/>
        <a:defRPr sz="4000" b="0" i="0" kern="1200" baseline="0">
          <a:solidFill>
            <a:srgbClr val="0E345A"/>
          </a:solidFill>
          <a:latin typeface="Arial" charset="0"/>
          <a:ea typeface="Arial" charset="0"/>
          <a:cs typeface="Arial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91D4EF"/>
        </a:buClr>
        <a:buSzTx/>
        <a:buFont typeface="Arial"/>
        <a:buChar char="•"/>
        <a:tabLst/>
        <a:defRPr sz="3400" b="0" i="0" kern="1200" baseline="0">
          <a:solidFill>
            <a:srgbClr val="0E345A"/>
          </a:solidFill>
          <a:latin typeface="Arial" charset="0"/>
          <a:ea typeface="Arial" charset="0"/>
          <a:cs typeface="Arial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91D4EF"/>
        </a:buClr>
        <a:buSzTx/>
        <a:buFont typeface="Arial"/>
        <a:buChar char="•"/>
        <a:tabLst/>
        <a:defRPr sz="2900" b="0" i="0" kern="1200" baseline="0">
          <a:solidFill>
            <a:srgbClr val="0E345A"/>
          </a:solidFill>
          <a:latin typeface="Arial" charset="0"/>
          <a:ea typeface="Arial" charset="0"/>
          <a:cs typeface="Arial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tabLst/>
        <a:defRPr sz="2900" b="0" i="0" kern="1200" baseline="0">
          <a:solidFill>
            <a:srgbClr val="0E345A"/>
          </a:solidFill>
          <a:latin typeface="Arial" charset="0"/>
          <a:ea typeface="Arial" charset="0"/>
          <a:cs typeface="Arial" charset="0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13" Type="http://schemas.openxmlformats.org/officeDocument/2006/relationships/image" Target="../media/image14.tiff"/><Relationship Id="rId18" Type="http://schemas.openxmlformats.org/officeDocument/2006/relationships/image" Target="../media/image19.pn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12" Type="http://schemas.openxmlformats.org/officeDocument/2006/relationships/image" Target="../media/image13.tiff"/><Relationship Id="rId17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image" Target="../media/image12.tiff"/><Relationship Id="rId5" Type="http://schemas.openxmlformats.org/officeDocument/2006/relationships/image" Target="../media/image6.tiff"/><Relationship Id="rId15" Type="http://schemas.openxmlformats.org/officeDocument/2006/relationships/image" Target="../media/image16.tiff"/><Relationship Id="rId10" Type="http://schemas.openxmlformats.org/officeDocument/2006/relationships/image" Target="../media/image11.tiff"/><Relationship Id="rId19" Type="http://schemas.microsoft.com/office/2007/relationships/hdphoto" Target="../media/hdphoto1.wdp"/><Relationship Id="rId4" Type="http://schemas.openxmlformats.org/officeDocument/2006/relationships/image" Target="../media/image5.tiff"/><Relationship Id="rId9" Type="http://schemas.openxmlformats.org/officeDocument/2006/relationships/image" Target="../media/image10.tiff"/><Relationship Id="rId14" Type="http://schemas.openxmlformats.org/officeDocument/2006/relationships/image" Target="../media/image15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Interactive Visual Discovering of Movement Patterns from Sparsely Sampled Geo-tagged Social Media Data</a:t>
            </a:r>
            <a:endParaRPr lang="es-MX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2400" dirty="0" smtClean="0">
                <a:solidFill>
                  <a:srgbClr val="0E345A"/>
                </a:solidFill>
              </a:rPr>
              <a:t>Siming Chen</a:t>
            </a:r>
            <a:r>
              <a:rPr lang="es-MX" sz="2400" baseline="30000" dirty="0" smtClean="0">
                <a:solidFill>
                  <a:srgbClr val="0E345A"/>
                </a:solidFill>
              </a:rPr>
              <a:t>1</a:t>
            </a:r>
            <a:r>
              <a:rPr lang="es-MX" sz="2400" dirty="0" smtClean="0">
                <a:solidFill>
                  <a:srgbClr val="0E345A"/>
                </a:solidFill>
              </a:rPr>
              <a:t>, Xiaoru Yuan</a:t>
            </a:r>
            <a:r>
              <a:rPr lang="es-MX" altLang="zh-CN" sz="2400" baseline="30000" dirty="0">
                <a:solidFill>
                  <a:srgbClr val="0E345A"/>
                </a:solidFill>
              </a:rPr>
              <a:t>1</a:t>
            </a:r>
            <a:r>
              <a:rPr lang="en-US" sz="2400" dirty="0" smtClean="0">
                <a:solidFill>
                  <a:srgbClr val="0E345A"/>
                </a:solidFill>
              </a:rPr>
              <a:t>, </a:t>
            </a:r>
            <a:r>
              <a:rPr lang="en-US" sz="2400" dirty="0" err="1" smtClean="0">
                <a:solidFill>
                  <a:srgbClr val="0E345A"/>
                </a:solidFill>
              </a:rPr>
              <a:t>Zhenhuang</a:t>
            </a:r>
            <a:r>
              <a:rPr lang="en-US" sz="2400" dirty="0" smtClean="0">
                <a:solidFill>
                  <a:srgbClr val="0E345A"/>
                </a:solidFill>
              </a:rPr>
              <a:t> Wang</a:t>
            </a:r>
            <a:r>
              <a:rPr lang="es-MX" altLang="zh-CN" sz="2400" baseline="30000" dirty="0">
                <a:solidFill>
                  <a:srgbClr val="0E345A"/>
                </a:solidFill>
              </a:rPr>
              <a:t>1</a:t>
            </a:r>
            <a:r>
              <a:rPr lang="en-US" sz="2400" dirty="0" smtClean="0">
                <a:solidFill>
                  <a:srgbClr val="0E345A"/>
                </a:solidFill>
              </a:rPr>
              <a:t>, Cong </a:t>
            </a:r>
            <a:r>
              <a:rPr lang="en-US" sz="2400" dirty="0" err="1" smtClean="0">
                <a:solidFill>
                  <a:srgbClr val="0E345A"/>
                </a:solidFill>
              </a:rPr>
              <a:t>Guo</a:t>
            </a:r>
            <a:r>
              <a:rPr lang="es-MX" altLang="zh-CN" sz="2400" baseline="30000" dirty="0">
                <a:solidFill>
                  <a:srgbClr val="0E345A"/>
                </a:solidFill>
              </a:rPr>
              <a:t>1</a:t>
            </a:r>
            <a:r>
              <a:rPr lang="en-US" sz="2400" dirty="0" smtClean="0">
                <a:solidFill>
                  <a:srgbClr val="0E345A"/>
                </a:solidFill>
              </a:rPr>
              <a:t>, </a:t>
            </a:r>
            <a:r>
              <a:rPr lang="en-US" sz="2400" dirty="0" err="1" smtClean="0">
                <a:solidFill>
                  <a:srgbClr val="0E345A"/>
                </a:solidFill>
              </a:rPr>
              <a:t>Jie</a:t>
            </a:r>
            <a:r>
              <a:rPr lang="en-US" sz="2400" dirty="0" smtClean="0">
                <a:solidFill>
                  <a:srgbClr val="0E345A"/>
                </a:solidFill>
              </a:rPr>
              <a:t> Liang</a:t>
            </a:r>
            <a:r>
              <a:rPr lang="es-MX" altLang="zh-CN" sz="2400" baseline="30000" dirty="0">
                <a:solidFill>
                  <a:srgbClr val="0E345A"/>
                </a:solidFill>
              </a:rPr>
              <a:t>1</a:t>
            </a:r>
            <a:r>
              <a:rPr lang="en-US" sz="2400" dirty="0" smtClean="0">
                <a:solidFill>
                  <a:srgbClr val="0E345A"/>
                </a:solidFill>
              </a:rPr>
              <a:t>, </a:t>
            </a:r>
            <a:r>
              <a:rPr lang="en-US" sz="2400" dirty="0" err="1" smtClean="0">
                <a:solidFill>
                  <a:srgbClr val="0E345A"/>
                </a:solidFill>
              </a:rPr>
              <a:t>Zuchao</a:t>
            </a:r>
            <a:r>
              <a:rPr lang="en-US" sz="2400" dirty="0" smtClean="0">
                <a:solidFill>
                  <a:srgbClr val="0E345A"/>
                </a:solidFill>
              </a:rPr>
              <a:t> Wang</a:t>
            </a:r>
            <a:r>
              <a:rPr lang="es-MX" altLang="zh-CN" sz="2400" baseline="30000" dirty="0">
                <a:solidFill>
                  <a:srgbClr val="0E345A"/>
                </a:solidFill>
              </a:rPr>
              <a:t>1</a:t>
            </a:r>
            <a:r>
              <a:rPr lang="en-US" sz="2400" dirty="0" smtClean="0">
                <a:solidFill>
                  <a:srgbClr val="0E345A"/>
                </a:solidFill>
              </a:rPr>
              <a:t>, </a:t>
            </a:r>
            <a:r>
              <a:rPr lang="en-US" sz="2400" dirty="0" err="1" smtClean="0">
                <a:solidFill>
                  <a:srgbClr val="0E345A"/>
                </a:solidFill>
              </a:rPr>
              <a:t>Xiaolong</a:t>
            </a:r>
            <a:r>
              <a:rPr lang="en-US" sz="2400" dirty="0">
                <a:solidFill>
                  <a:srgbClr val="0E345A"/>
                </a:solidFill>
              </a:rPr>
              <a:t> </a:t>
            </a:r>
            <a:r>
              <a:rPr lang="en-US" sz="2400" dirty="0" smtClean="0">
                <a:solidFill>
                  <a:srgbClr val="0E345A"/>
                </a:solidFill>
              </a:rPr>
              <a:t>(Luke) Zhang</a:t>
            </a:r>
            <a:r>
              <a:rPr lang="es-MX" altLang="zh-CN" sz="2400" baseline="30000" dirty="0" smtClean="0">
                <a:solidFill>
                  <a:srgbClr val="0E345A"/>
                </a:solidFill>
              </a:rPr>
              <a:t>2</a:t>
            </a:r>
            <a:r>
              <a:rPr lang="en-US" sz="2400" dirty="0" smtClean="0">
                <a:solidFill>
                  <a:srgbClr val="0E345A"/>
                </a:solidFill>
              </a:rPr>
              <a:t>, </a:t>
            </a:r>
            <a:r>
              <a:rPr lang="en-US" sz="2400" dirty="0" err="1" smtClean="0">
                <a:solidFill>
                  <a:srgbClr val="0E345A"/>
                </a:solidFill>
              </a:rPr>
              <a:t>Jiawan</a:t>
            </a:r>
            <a:r>
              <a:rPr lang="en-US" sz="2400" dirty="0" smtClean="0">
                <a:solidFill>
                  <a:srgbClr val="0E345A"/>
                </a:solidFill>
              </a:rPr>
              <a:t> Zhang</a:t>
            </a:r>
            <a:r>
              <a:rPr lang="es-MX" sz="2400" baseline="30000" dirty="0" smtClean="0">
                <a:solidFill>
                  <a:srgbClr val="0E345A"/>
                </a:solidFill>
              </a:rPr>
              <a:t>3</a:t>
            </a:r>
            <a:endParaRPr lang="es-MX" sz="2400" dirty="0">
              <a:solidFill>
                <a:srgbClr val="0E345A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50704" y="5645778"/>
            <a:ext cx="10673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800" baseline="300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1 </a:t>
            </a:r>
            <a:r>
              <a:rPr lang="en-US" altLang="zh-CN" sz="18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Key </a:t>
            </a:r>
            <a:r>
              <a:rPr lang="en-US" altLang="zh-CN" sz="1800" dirty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Laboratory of Machine Perception (Ministry of Education</a:t>
            </a:r>
            <a:r>
              <a:rPr lang="en-US" altLang="zh-CN" sz="18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), School </a:t>
            </a:r>
            <a:r>
              <a:rPr lang="en-US" altLang="zh-CN" sz="1800" dirty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of EECS, Peking </a:t>
            </a:r>
            <a:r>
              <a:rPr lang="en-US" altLang="zh-CN" sz="18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University</a:t>
            </a:r>
          </a:p>
          <a:p>
            <a:pPr algn="r"/>
            <a:r>
              <a:rPr lang="en-US" altLang="zh-CN" sz="1800" baseline="300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2 </a:t>
            </a:r>
            <a:r>
              <a:rPr lang="en-US" altLang="zh-CN" sz="18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Pennsylvania State University</a:t>
            </a:r>
            <a:endParaRPr lang="zh-CN" altLang="en-US" sz="1800" dirty="0" smtClean="0">
              <a:solidFill>
                <a:srgbClr val="0E345A"/>
              </a:solidFill>
              <a:latin typeface="Arial"/>
              <a:ea typeface="Arial Hebrew" charset="0"/>
              <a:cs typeface="Arial"/>
            </a:endParaRPr>
          </a:p>
          <a:p>
            <a:pPr algn="r"/>
            <a:r>
              <a:rPr lang="en-US" altLang="zh-CN" sz="1800" baseline="300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3 </a:t>
            </a:r>
            <a:r>
              <a:rPr lang="en-US" altLang="zh-CN" sz="18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Tianjin University</a:t>
            </a:r>
            <a:endParaRPr lang="zh-CN" altLang="en-US" sz="1800" dirty="0">
              <a:solidFill>
                <a:srgbClr val="0E345A"/>
              </a:solidFill>
              <a:latin typeface="Arial"/>
              <a:ea typeface="Arial Hebrew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749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Uncertainty Model – Case Illustration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92267" y="1852430"/>
            <a:ext cx="6438133" cy="6010100"/>
          </a:xfrm>
        </p:spPr>
        <p:txBody>
          <a:bodyPr>
            <a:normAutofit/>
          </a:bodyPr>
          <a:lstStyle/>
          <a:p>
            <a:r>
              <a:rPr lang="en-US" altLang="zh-CN" sz="2600" dirty="0" smtClean="0"/>
              <a:t>Movements between Beijing and Chengdu</a:t>
            </a:r>
          </a:p>
          <a:p>
            <a:pPr lvl="1"/>
            <a:r>
              <a:rPr lang="en-US" altLang="zh-CN" sz="2600" dirty="0" smtClean="0"/>
              <a:t>1) Original time interval distribution (a)</a:t>
            </a:r>
          </a:p>
          <a:p>
            <a:pPr lvl="1"/>
            <a:r>
              <a:rPr lang="en-US" altLang="zh-CN" sz="2600" dirty="0" smtClean="0"/>
              <a:t>2) Filter out the trajectories with time interval less than 1 hour and more than 60 hours</a:t>
            </a:r>
          </a:p>
          <a:p>
            <a:pPr lvl="1"/>
            <a:r>
              <a:rPr lang="en-US" altLang="zh-CN" sz="2600" dirty="0" smtClean="0"/>
              <a:t>3) Get the distribution with modeling with k=3,4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49" y="1744257"/>
            <a:ext cx="7364818" cy="372709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11403" y="5310187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65388" y="5310187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70400" y="5310187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865046" y="5321074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5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Uncertainty Model – Case Illustration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92267" y="1852430"/>
            <a:ext cx="6438133" cy="6010100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 smtClean="0"/>
              <a:t>Movements between Beijing and Chengdu</a:t>
            </a:r>
          </a:p>
          <a:p>
            <a:pPr lvl="1"/>
            <a:r>
              <a:rPr lang="en-US" altLang="zh-CN" dirty="0" smtClean="0"/>
              <a:t>1) Original time interval distribution (a)</a:t>
            </a:r>
          </a:p>
          <a:p>
            <a:pPr lvl="1"/>
            <a:r>
              <a:rPr lang="en-US" altLang="zh-CN" dirty="0" smtClean="0"/>
              <a:t>2) Filter out the trajectories with time interval less than 1 hour and more than 60 hours</a:t>
            </a:r>
          </a:p>
          <a:p>
            <a:pPr lvl="1"/>
            <a:r>
              <a:rPr lang="en-US" altLang="zh-CN" dirty="0" smtClean="0"/>
              <a:t>3) Get the distribution with modeling with k=3,4</a:t>
            </a:r>
          </a:p>
          <a:p>
            <a:pPr lvl="1"/>
            <a:r>
              <a:rPr lang="en-US" altLang="zh-CN" dirty="0" smtClean="0"/>
              <a:t>4) Investigate the four peaks in (d)</a:t>
            </a:r>
          </a:p>
          <a:p>
            <a:pPr lvl="1"/>
            <a:r>
              <a:rPr lang="en-US" altLang="zh-CN" dirty="0" smtClean="0"/>
              <a:t>5) Using external data sources for investigation ( air plan, train time table, etc.)</a:t>
            </a:r>
          </a:p>
          <a:p>
            <a:pPr lvl="2"/>
            <a:r>
              <a:rPr lang="en-US" altLang="zh-CN" dirty="0" smtClean="0"/>
              <a:t>P1</a:t>
            </a:r>
            <a:r>
              <a:rPr lang="zh-CN" altLang="en-US" dirty="0" smtClean="0"/>
              <a:t>：</a:t>
            </a:r>
            <a:r>
              <a:rPr lang="en-US" altLang="zh-CN" dirty="0" smtClean="0"/>
              <a:t>By plane</a:t>
            </a:r>
          </a:p>
          <a:p>
            <a:pPr lvl="2"/>
            <a:r>
              <a:rPr lang="en-US" altLang="zh-CN" dirty="0" smtClean="0"/>
              <a:t>P2</a:t>
            </a:r>
            <a:r>
              <a:rPr lang="zh-CN" altLang="en-US" dirty="0" smtClean="0"/>
              <a:t>：</a:t>
            </a:r>
            <a:r>
              <a:rPr lang="en-US" altLang="zh-CN" dirty="0" smtClean="0"/>
              <a:t>Plane delay</a:t>
            </a:r>
          </a:p>
          <a:p>
            <a:pPr lvl="2"/>
            <a:r>
              <a:rPr lang="en-US" altLang="zh-CN" dirty="0" smtClean="0"/>
              <a:t>P3</a:t>
            </a:r>
            <a:r>
              <a:rPr lang="zh-CN" altLang="en-US" dirty="0" smtClean="0"/>
              <a:t>：</a:t>
            </a:r>
            <a:r>
              <a:rPr lang="en-US" altLang="zh-CN" dirty="0" smtClean="0"/>
              <a:t>Train</a:t>
            </a:r>
          </a:p>
          <a:p>
            <a:pPr lvl="2"/>
            <a:r>
              <a:rPr lang="en-US" altLang="zh-CN" dirty="0" smtClean="0"/>
              <a:t>P4</a:t>
            </a:r>
            <a:r>
              <a:rPr lang="zh-CN" altLang="en-US" dirty="0" smtClean="0"/>
              <a:t>：</a:t>
            </a:r>
            <a:r>
              <a:rPr lang="en-US" altLang="zh-CN" dirty="0" smtClean="0"/>
              <a:t>large delay time, no specific transportation methods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49" y="1744257"/>
            <a:ext cx="7364818" cy="3727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51" y="5796804"/>
            <a:ext cx="7082186" cy="175981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11403" y="5310187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65388" y="5310187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70400" y="5310187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865046" y="5321074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80247" y="7631697"/>
            <a:ext cx="6912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Top 30 Keywords distributions in each peak of (d)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3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Visual Analytics System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456" y="1603630"/>
            <a:ext cx="13048091" cy="563226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41258" y="7318439"/>
            <a:ext cx="9494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(a) Time line view, (b) Spatial temporal view, (c) ST matrix view, (d) ST detail view, (e) ST model view, (f) Parameter control bar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61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400" dirty="0"/>
              <a:t>Visual Analytics Pipeline - Augmenting Statistics Model with Visual Analytics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" y="2377485"/>
            <a:ext cx="13482869" cy="4540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42591" y="7454348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840849" y="7281207"/>
            <a:ext cx="10360552" cy="838724"/>
          </a:xfrm>
          <a:prstGeom prst="rect">
            <a:avLst/>
          </a:prstGeom>
        </p:spPr>
        <p:txBody>
          <a:bodyPr vert="horz" lIns="130622" tIns="65311" rIns="130622" bIns="65311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B1C"/>
              </a:buClr>
              <a:buSzTx/>
              <a:buFont typeface="Arial"/>
              <a:buChar char="•"/>
              <a:tabLst/>
              <a:defRPr sz="34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1pPr>
            <a:lvl2pPr marL="111031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Tx/>
              <a:buFont typeface="Arial" charset="0"/>
              <a:buChar char="•"/>
              <a:tabLst/>
              <a:defRPr sz="34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D4EF"/>
              </a:buClr>
              <a:buSzTx/>
              <a:buFont typeface="Arial"/>
              <a:buNone/>
              <a:tabLst/>
              <a:defRPr sz="28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Pct val="80000"/>
              <a:buFont typeface="Arial"/>
              <a:buNone/>
              <a:tabLst/>
              <a:defRPr sz="2700" b="0" i="0" kern="1200" baseline="0">
                <a:solidFill>
                  <a:srgbClr val="0E345A"/>
                </a:solidFill>
                <a:latin typeface="Arial"/>
                <a:ea typeface="Arial" charset="0"/>
                <a:cs typeface="Arial"/>
              </a:defRPr>
            </a:lvl4pPr>
            <a:lvl5pPr marL="228600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Pct val="80000"/>
              <a:buFont typeface="Arial" charset="0"/>
              <a:buChar char="•"/>
              <a:tabLst/>
              <a:defRPr sz="2600" b="0" i="0" kern="1200" baseline="0">
                <a:solidFill>
                  <a:srgbClr val="0E345A"/>
                </a:solidFill>
                <a:latin typeface="Arial"/>
                <a:ea typeface="Arial" charset="0"/>
                <a:cs typeface="Arial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/>
              <a:t>1) Data reprocessing – remove the advertisement account, robots, jumping points, etc.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7209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0" y="2365217"/>
            <a:ext cx="13614765" cy="458456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400" dirty="0"/>
              <a:t>Visual Analytics Pipeline - Augmenting Statistics Model with Visual Analytics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842591" y="7454348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840849" y="7281207"/>
            <a:ext cx="10360552" cy="838724"/>
          </a:xfrm>
          <a:prstGeom prst="rect">
            <a:avLst/>
          </a:prstGeom>
        </p:spPr>
        <p:txBody>
          <a:bodyPr vert="horz" lIns="130622" tIns="65311" rIns="130622" bIns="65311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B1C"/>
              </a:buClr>
              <a:buSzTx/>
              <a:buFont typeface="Arial"/>
              <a:buChar char="•"/>
              <a:tabLst/>
              <a:defRPr sz="34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1pPr>
            <a:lvl2pPr marL="111031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Tx/>
              <a:buFont typeface="Arial" charset="0"/>
              <a:buChar char="•"/>
              <a:tabLst/>
              <a:defRPr sz="34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D4EF"/>
              </a:buClr>
              <a:buSzTx/>
              <a:buFont typeface="Arial"/>
              <a:buNone/>
              <a:tabLst/>
              <a:defRPr sz="28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Pct val="80000"/>
              <a:buFont typeface="Arial"/>
              <a:buNone/>
              <a:tabLst/>
              <a:defRPr sz="2700" b="0" i="0" kern="1200" baseline="0">
                <a:solidFill>
                  <a:srgbClr val="0E345A"/>
                </a:solidFill>
                <a:latin typeface="Arial"/>
                <a:ea typeface="Arial" charset="0"/>
                <a:cs typeface="Arial"/>
              </a:defRPr>
            </a:lvl4pPr>
            <a:lvl5pPr marL="228600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Pct val="80000"/>
              <a:buFont typeface="Arial" charset="0"/>
              <a:buChar char="•"/>
              <a:tabLst/>
              <a:defRPr sz="2600" b="0" i="0" kern="1200" baseline="0">
                <a:solidFill>
                  <a:srgbClr val="0E345A"/>
                </a:solidFill>
                <a:latin typeface="Arial"/>
                <a:ea typeface="Arial" charset="0"/>
                <a:cs typeface="Arial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2) Spatial temporal exploration – interactive POI selection and temporal </a:t>
            </a:r>
            <a:r>
              <a:rPr lang="en-US" altLang="zh-CN" sz="2000" dirty="0" smtClean="0"/>
              <a:t>filtering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1368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2365217"/>
            <a:ext cx="13614765" cy="458456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400" dirty="0"/>
              <a:t>Visual Analytics Pipeline - Augmenting Statistics Model with Visual Analytics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842591" y="7454348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840849" y="7281207"/>
            <a:ext cx="10360552" cy="838724"/>
          </a:xfrm>
          <a:prstGeom prst="rect">
            <a:avLst/>
          </a:prstGeom>
        </p:spPr>
        <p:txBody>
          <a:bodyPr vert="horz" lIns="130622" tIns="65311" rIns="130622" bIns="65311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B1C"/>
              </a:buClr>
              <a:buSzTx/>
              <a:buFont typeface="Arial"/>
              <a:buChar char="•"/>
              <a:tabLst/>
              <a:defRPr sz="34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1pPr>
            <a:lvl2pPr marL="111031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Tx/>
              <a:buFont typeface="Arial" charset="0"/>
              <a:buChar char="•"/>
              <a:tabLst/>
              <a:defRPr sz="34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D4EF"/>
              </a:buClr>
              <a:buSzTx/>
              <a:buFont typeface="Arial"/>
              <a:buNone/>
              <a:tabLst/>
              <a:defRPr sz="28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Pct val="80000"/>
              <a:buFont typeface="Arial"/>
              <a:buNone/>
              <a:tabLst/>
              <a:defRPr sz="2700" b="0" i="0" kern="1200" baseline="0">
                <a:solidFill>
                  <a:srgbClr val="0E345A"/>
                </a:solidFill>
                <a:latin typeface="Arial"/>
                <a:ea typeface="Arial" charset="0"/>
                <a:cs typeface="Arial"/>
              </a:defRPr>
            </a:lvl4pPr>
            <a:lvl5pPr marL="228600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Pct val="80000"/>
              <a:buFont typeface="Arial" charset="0"/>
              <a:buChar char="•"/>
              <a:tabLst/>
              <a:defRPr sz="2600" b="0" i="0" kern="1200" baseline="0">
                <a:solidFill>
                  <a:srgbClr val="0E345A"/>
                </a:solidFill>
                <a:latin typeface="Arial"/>
                <a:ea typeface="Arial" charset="0"/>
                <a:cs typeface="Arial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/>
              <a:t>3) Dynamic aggregation and filtering – filter spatial and non-spatial attributes (time interval / geo distance) distribution 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625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2365217"/>
            <a:ext cx="13614765" cy="458456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400" dirty="0"/>
              <a:t>Visual Analytics Pipeline - Augmenting Statistics Model with Visual Analytics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842591" y="7454348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840849" y="7281207"/>
            <a:ext cx="10360552" cy="838724"/>
          </a:xfrm>
          <a:prstGeom prst="rect">
            <a:avLst/>
          </a:prstGeom>
        </p:spPr>
        <p:txBody>
          <a:bodyPr vert="horz" lIns="130622" tIns="65311" rIns="130622" bIns="65311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B1C"/>
              </a:buClr>
              <a:buSzTx/>
              <a:buFont typeface="Arial"/>
              <a:buChar char="•"/>
              <a:tabLst/>
              <a:defRPr sz="34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1pPr>
            <a:lvl2pPr marL="111031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Tx/>
              <a:buFont typeface="Arial" charset="0"/>
              <a:buChar char="•"/>
              <a:tabLst/>
              <a:defRPr sz="34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D4EF"/>
              </a:buClr>
              <a:buSzTx/>
              <a:buFont typeface="Arial"/>
              <a:buNone/>
              <a:tabLst/>
              <a:defRPr sz="28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Pct val="80000"/>
              <a:buFont typeface="Arial"/>
              <a:buNone/>
              <a:tabLst/>
              <a:defRPr sz="2700" b="0" i="0" kern="1200" baseline="0">
                <a:solidFill>
                  <a:srgbClr val="0E345A"/>
                </a:solidFill>
                <a:latin typeface="Arial"/>
                <a:ea typeface="Arial" charset="0"/>
                <a:cs typeface="Arial"/>
              </a:defRPr>
            </a:lvl4pPr>
            <a:lvl5pPr marL="228600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Pct val="80000"/>
              <a:buFont typeface="Arial" charset="0"/>
              <a:buChar char="•"/>
              <a:tabLst/>
              <a:defRPr sz="2600" b="0" i="0" kern="1200" baseline="0">
                <a:solidFill>
                  <a:srgbClr val="0E345A"/>
                </a:solidFill>
                <a:latin typeface="Arial"/>
                <a:ea typeface="Arial" charset="0"/>
                <a:cs typeface="Arial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4</a:t>
            </a:r>
            <a:r>
              <a:rPr lang="en-US" altLang="zh-CN" sz="2000" dirty="0" smtClean="0"/>
              <a:t>) Detailed analysis – adjust the parameters of uncertainty modeling, iteratively adjust the output of the model with text analysis and spatial temporal filtering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6010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" y="2365217"/>
            <a:ext cx="13614765" cy="458456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400" dirty="0"/>
              <a:t>Visual Analytics Pipeline - Augmenting Statistics Model with Visual Analytics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842591" y="7454348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840849" y="7281207"/>
            <a:ext cx="10360552" cy="838724"/>
          </a:xfrm>
          <a:prstGeom prst="rect">
            <a:avLst/>
          </a:prstGeom>
        </p:spPr>
        <p:txBody>
          <a:bodyPr vert="horz" lIns="130622" tIns="65311" rIns="130622" bIns="65311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B1C"/>
              </a:buClr>
              <a:buSzTx/>
              <a:buFont typeface="Arial"/>
              <a:buChar char="•"/>
              <a:tabLst/>
              <a:defRPr sz="34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1pPr>
            <a:lvl2pPr marL="111031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Tx/>
              <a:buFont typeface="Arial" charset="0"/>
              <a:buChar char="•"/>
              <a:tabLst/>
              <a:defRPr sz="34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D4EF"/>
              </a:buClr>
              <a:buSzTx/>
              <a:buFont typeface="Arial"/>
              <a:buNone/>
              <a:tabLst/>
              <a:defRPr sz="28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Pct val="80000"/>
              <a:buFont typeface="Arial"/>
              <a:buNone/>
              <a:tabLst/>
              <a:defRPr sz="2700" b="0" i="0" kern="1200" baseline="0">
                <a:solidFill>
                  <a:srgbClr val="0E345A"/>
                </a:solidFill>
                <a:latin typeface="Arial"/>
                <a:ea typeface="Arial" charset="0"/>
                <a:cs typeface="Arial"/>
              </a:defRPr>
            </a:lvl4pPr>
            <a:lvl5pPr marL="228600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Pct val="80000"/>
              <a:buFont typeface="Arial" charset="0"/>
              <a:buChar char="•"/>
              <a:tabLst/>
              <a:defRPr sz="2600" b="0" i="0" kern="1200" baseline="0">
                <a:solidFill>
                  <a:srgbClr val="0E345A"/>
                </a:solidFill>
                <a:latin typeface="Arial"/>
                <a:ea typeface="Arial" charset="0"/>
                <a:cs typeface="Arial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/>
              <a:t>5) Semantics Exploration – with customized POI, temporal ranges and reliable movement data within specific categories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0974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8" y="2365217"/>
            <a:ext cx="13614765" cy="458456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400" dirty="0"/>
              <a:t>Visual Analytics Pipeline - Augmenting Statistics Model with Visual Analytics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842591" y="7454348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840849" y="7281207"/>
            <a:ext cx="10360552" cy="838724"/>
          </a:xfrm>
          <a:prstGeom prst="rect">
            <a:avLst/>
          </a:prstGeom>
        </p:spPr>
        <p:txBody>
          <a:bodyPr vert="horz" lIns="130622" tIns="65311" rIns="130622" bIns="65311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B1C"/>
              </a:buClr>
              <a:buSzTx/>
              <a:buFont typeface="Arial"/>
              <a:buChar char="•"/>
              <a:tabLst/>
              <a:defRPr sz="34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1pPr>
            <a:lvl2pPr marL="111031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Tx/>
              <a:buFont typeface="Arial" charset="0"/>
              <a:buChar char="•"/>
              <a:tabLst/>
              <a:defRPr sz="34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D4EF"/>
              </a:buClr>
              <a:buSzTx/>
              <a:buFont typeface="Arial"/>
              <a:buNone/>
              <a:tabLst/>
              <a:defRPr sz="28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Pct val="80000"/>
              <a:buFont typeface="Arial"/>
              <a:buNone/>
              <a:tabLst/>
              <a:defRPr sz="2700" b="0" i="0" kern="1200" baseline="0">
                <a:solidFill>
                  <a:srgbClr val="0E345A"/>
                </a:solidFill>
                <a:latin typeface="Arial"/>
                <a:ea typeface="Arial" charset="0"/>
                <a:cs typeface="Arial"/>
              </a:defRPr>
            </a:lvl4pPr>
            <a:lvl5pPr marL="228600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Pct val="80000"/>
              <a:buFont typeface="Arial" charset="0"/>
              <a:buChar char="•"/>
              <a:tabLst/>
              <a:defRPr sz="2600" b="0" i="0" kern="1200" baseline="0">
                <a:solidFill>
                  <a:srgbClr val="0E345A"/>
                </a:solidFill>
                <a:latin typeface="Arial"/>
                <a:ea typeface="Arial" charset="0"/>
                <a:cs typeface="Arial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/>
              <a:t>6) Iterative analysis with the loop: Drill down to details and explore hypotheses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0179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400" dirty="0"/>
              <a:t>Visual Analytics Process</a:t>
            </a:r>
            <a:r>
              <a:rPr lang="zh-CN" altLang="en-US" sz="5400" dirty="0" smtClean="0"/>
              <a:t>（</a:t>
            </a:r>
            <a:r>
              <a:rPr lang="en-US" altLang="zh-CN" sz="5400" dirty="0"/>
              <a:t>0</a:t>
            </a:r>
            <a:r>
              <a:rPr lang="zh-CN" altLang="en-US" sz="5400" dirty="0" smtClean="0"/>
              <a:t>）</a:t>
            </a:r>
            <a:r>
              <a:rPr lang="en-US" altLang="zh-CN" sz="5400" dirty="0"/>
              <a:t>--</a:t>
            </a:r>
            <a:r>
              <a:rPr lang="zh-CN" altLang="en-US" sz="5400" dirty="0"/>
              <a:t> </a:t>
            </a:r>
            <a:r>
              <a:rPr lang="en-US" altLang="zh-CN" sz="5400" dirty="0" smtClean="0"/>
              <a:t>Data Preprocess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Calculate the statistics of the data</a:t>
            </a:r>
          </a:p>
          <a:p>
            <a:r>
              <a:rPr lang="en-US" altLang="zh-CN" dirty="0" smtClean="0"/>
              <a:t>Filter out unrelated data</a:t>
            </a:r>
          </a:p>
          <a:p>
            <a:pPr lvl="1"/>
            <a:r>
              <a:rPr lang="en-US" altLang="zh-CN" dirty="0" smtClean="0"/>
              <a:t>Robot account / Service account</a:t>
            </a:r>
          </a:p>
          <a:p>
            <a:pPr lvl="1"/>
            <a:r>
              <a:rPr lang="en-US" altLang="zh-CN" dirty="0" smtClean="0"/>
              <a:t>Obviously jumping data</a:t>
            </a:r>
          </a:p>
          <a:p>
            <a:pPr lvl="1"/>
            <a:r>
              <a:rPr lang="en-US" altLang="zh-CN" dirty="0" smtClean="0"/>
              <a:t>Users with low frequencies of posting activities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688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227" y="0"/>
            <a:ext cx="8284173" cy="8229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17" y="4132702"/>
            <a:ext cx="6014957" cy="1903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7" y="2638567"/>
            <a:ext cx="6011715" cy="14371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7" y="216534"/>
            <a:ext cx="6045200" cy="2286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522" y="6347395"/>
            <a:ext cx="325120" cy="609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768" y="3090877"/>
            <a:ext cx="325120" cy="609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768" y="531696"/>
            <a:ext cx="325120" cy="609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46" y="6214653"/>
            <a:ext cx="5994408" cy="1440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21" y="2333766"/>
            <a:ext cx="325120" cy="609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522" y="6347395"/>
            <a:ext cx="325120" cy="609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9790" y="6276823"/>
            <a:ext cx="662584" cy="6581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8258" y="4753303"/>
            <a:ext cx="658070" cy="66251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77294" y="3090878"/>
            <a:ext cx="671531" cy="6625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8375" y="6356038"/>
            <a:ext cx="671531" cy="6715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28439" y="3947577"/>
            <a:ext cx="671350" cy="66251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77293" y="451103"/>
            <a:ext cx="680546" cy="67153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2548" y="1359535"/>
            <a:ext cx="671531" cy="67153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617566" y="1628203"/>
            <a:ext cx="811208" cy="80572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28259" y="5112199"/>
            <a:ext cx="671531" cy="66251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04" t="8114" b="23504"/>
          <a:stretch/>
        </p:blipFill>
        <p:spPr>
          <a:xfrm>
            <a:off x="6330724" y="-12883"/>
            <a:ext cx="8315422" cy="809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9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18 0.00586 L 0.12136 -0.389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9" y="-197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2136 -0.38982 L 0.12136 -0.7126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4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2136 -0.70093 L -0.0026 -0.49846 " pathEditMode="relative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900" dirty="0"/>
              <a:t>Visual Analytics Process</a:t>
            </a:r>
            <a:r>
              <a:rPr lang="zh-CN" altLang="en-US" sz="4900" dirty="0"/>
              <a:t>（</a:t>
            </a:r>
            <a:r>
              <a:rPr lang="en-US" altLang="zh-CN" sz="4900" dirty="0"/>
              <a:t>1</a:t>
            </a:r>
            <a:r>
              <a:rPr lang="zh-CN" altLang="en-US" sz="4900" dirty="0"/>
              <a:t>）</a:t>
            </a:r>
            <a:r>
              <a:rPr lang="en-US" altLang="zh-CN" sz="4900" dirty="0"/>
              <a:t>--</a:t>
            </a:r>
            <a:r>
              <a:rPr lang="zh-CN" altLang="en-US" sz="4900" dirty="0"/>
              <a:t> </a:t>
            </a:r>
            <a:r>
              <a:rPr lang="en-US" altLang="zh-CN" sz="4900" dirty="0"/>
              <a:t>Spatial Temporal Exploration</a:t>
            </a:r>
            <a:endParaRPr lang="zh-CN" altLang="en-US" sz="49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88224" y="1894797"/>
            <a:ext cx="5708506" cy="537163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Spatial temporal view</a:t>
            </a:r>
          </a:p>
          <a:p>
            <a:pPr lvl="1"/>
            <a:r>
              <a:rPr lang="en-US" altLang="zh-CN" dirty="0" smtClean="0"/>
              <a:t>Detect Position of Interest (POI) based on density-based clustering method (DB-Scan)</a:t>
            </a:r>
          </a:p>
          <a:p>
            <a:pPr lvl="1"/>
            <a:r>
              <a:rPr lang="en-US" altLang="zh-CN" dirty="0" smtClean="0"/>
              <a:t>Temporal and Periodical distribution of each POI in the outer ring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r="49904"/>
          <a:stretch/>
        </p:blipFill>
        <p:spPr>
          <a:xfrm>
            <a:off x="1071800" y="1716221"/>
            <a:ext cx="5908544" cy="595430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305818" y="7670525"/>
            <a:ext cx="35722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Position of Interest (POI)</a:t>
            </a:r>
            <a:endParaRPr lang="zh-CN" alt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5305818" y="5864352"/>
            <a:ext cx="924294" cy="18061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4500957" y="6620256"/>
            <a:ext cx="1729155" cy="10653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0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400" dirty="0"/>
              <a:t>Visual Analytics Process</a:t>
            </a:r>
            <a:r>
              <a:rPr lang="zh-CN" altLang="en-US" sz="5400" dirty="0"/>
              <a:t>（</a:t>
            </a:r>
            <a:r>
              <a:rPr lang="en-US" altLang="zh-CN" sz="5400" dirty="0"/>
              <a:t>1</a:t>
            </a:r>
            <a:r>
              <a:rPr lang="zh-CN" altLang="en-US" sz="5400" dirty="0"/>
              <a:t>）</a:t>
            </a:r>
            <a:r>
              <a:rPr lang="en-US" altLang="zh-CN" sz="5400" dirty="0"/>
              <a:t>--</a:t>
            </a:r>
            <a:r>
              <a:rPr lang="zh-CN" altLang="en-US" sz="5400" dirty="0"/>
              <a:t> </a:t>
            </a:r>
            <a:r>
              <a:rPr lang="en-US" altLang="zh-CN" sz="5400" dirty="0"/>
              <a:t>Spatial Temporal Exploration</a:t>
            </a:r>
            <a:endParaRPr lang="zh-CN" altLang="en-US" dirty="0"/>
          </a:p>
        </p:txBody>
      </p:sp>
      <p:pic>
        <p:nvPicPr>
          <p:cNvPr id="4" name="video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375" end="16959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7613" y="1920875"/>
            <a:ext cx="9655175" cy="5430838"/>
          </a:xfrm>
        </p:spPr>
      </p:pic>
    </p:spTree>
    <p:extLst>
      <p:ext uri="{BB962C8B-B14F-4D97-AF65-F5344CB8AC3E}">
        <p14:creationId xmlns:p14="http://schemas.microsoft.com/office/powerpoint/2010/main" val="44668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Visual Analytics Process</a:t>
            </a:r>
            <a:r>
              <a:rPr lang="zh-CN" altLang="en-US" dirty="0" smtClean="0"/>
              <a:t>（</a:t>
            </a:r>
            <a:r>
              <a:rPr lang="en-US" altLang="zh-CN" dirty="0" smtClean="0"/>
              <a:t>2</a:t>
            </a:r>
            <a:r>
              <a:rPr lang="zh-CN" altLang="en-US" dirty="0" smtClean="0"/>
              <a:t>）</a:t>
            </a:r>
            <a:r>
              <a:rPr lang="en-US" altLang="zh-CN" dirty="0"/>
              <a:t>--</a:t>
            </a:r>
            <a:r>
              <a:rPr lang="zh-CN" altLang="en-US" dirty="0"/>
              <a:t> </a:t>
            </a:r>
            <a:r>
              <a:rPr lang="en-US" altLang="zh-CN" dirty="0" smtClean="0"/>
              <a:t>Attribute Exploration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1520" y="1920240"/>
            <a:ext cx="13167360" cy="1939380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Analysis based on attribute space</a:t>
            </a:r>
          </a:p>
          <a:p>
            <a:pPr lvl="1"/>
            <a:r>
              <a:rPr lang="en-US" altLang="zh-CN" dirty="0" smtClean="0"/>
              <a:t>The relationship between time interval and geo distance</a:t>
            </a:r>
          </a:p>
          <a:p>
            <a:pPr lvl="1"/>
            <a:r>
              <a:rPr lang="en-US" altLang="zh-CN" dirty="0" smtClean="0"/>
              <a:t>Provide brushing, multi-brushing, highlighting to support the interactive exploration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11736593" y="433220"/>
            <a:ext cx="607807" cy="438150"/>
          </a:xfrm>
          <a:prstGeom prst="rect">
            <a:avLst/>
          </a:prstGeom>
        </p:spPr>
        <p:txBody>
          <a:bodyPr/>
          <a:lstStyle/>
          <a:p>
            <a:fld id="{57AF16DE-A0D5-4438-950F-5B1E159C2C28}" type="slidenum">
              <a:rPr lang="en-US" smtClean="0"/>
              <a:t>22</a:t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083" y="3859620"/>
            <a:ext cx="9960413" cy="349177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94589" y="7472268"/>
            <a:ext cx="8760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ST-Matrix, visualizing the time interval and geo distance with 2D histograms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4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900" dirty="0"/>
              <a:t>Visual Analytics Process</a:t>
            </a:r>
            <a:r>
              <a:rPr lang="zh-CN" altLang="en-US" sz="4900" dirty="0"/>
              <a:t>（</a:t>
            </a:r>
            <a:r>
              <a:rPr lang="en-US" altLang="zh-CN" sz="4900" dirty="0"/>
              <a:t>3</a:t>
            </a:r>
            <a:r>
              <a:rPr lang="zh-CN" altLang="en-US" sz="4900" dirty="0"/>
              <a:t>）</a:t>
            </a:r>
            <a:r>
              <a:rPr lang="en-US" altLang="zh-CN" sz="4900" dirty="0"/>
              <a:t>--</a:t>
            </a:r>
            <a:r>
              <a:rPr lang="zh-CN" altLang="en-US" sz="4900" dirty="0"/>
              <a:t> </a:t>
            </a:r>
            <a:r>
              <a:rPr lang="en-US" altLang="zh-CN" sz="4900" dirty="0"/>
              <a:t>Detailed Analysis based on Uncertainty Modeling</a:t>
            </a:r>
            <a:endParaRPr lang="zh-CN" altLang="en-US" sz="49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34757" y="2038660"/>
            <a:ext cx="5915227" cy="5148085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smtClean="0"/>
              <a:t>Visual Design</a:t>
            </a:r>
          </a:p>
          <a:p>
            <a:pPr lvl="1"/>
            <a:r>
              <a:rPr lang="en-US" altLang="zh-CN" dirty="0" smtClean="0"/>
              <a:t>X-Axis: 1D Location</a:t>
            </a:r>
          </a:p>
          <a:p>
            <a:pPr lvl="1"/>
            <a:r>
              <a:rPr lang="en-US" altLang="zh-CN" dirty="0" smtClean="0"/>
              <a:t>Y-Axis (up): time interval</a:t>
            </a:r>
          </a:p>
          <a:p>
            <a:pPr lvl="1"/>
            <a:r>
              <a:rPr lang="en-US" altLang="zh-CN" dirty="0" smtClean="0"/>
              <a:t>Y-Axis (down): geo distance</a:t>
            </a:r>
          </a:p>
          <a:p>
            <a:pPr lvl="1"/>
            <a:r>
              <a:rPr lang="en-US" altLang="zh-CN" dirty="0" smtClean="0"/>
              <a:t>Curve from source (Y=0) to destination (two fold)</a:t>
            </a:r>
          </a:p>
          <a:p>
            <a:r>
              <a:rPr lang="en-US" altLang="zh-CN" dirty="0"/>
              <a:t>Detailed Analysis</a:t>
            </a:r>
          </a:p>
          <a:p>
            <a:pPr lvl="1"/>
            <a:r>
              <a:rPr lang="en-US" altLang="zh-CN" dirty="0"/>
              <a:t>Provide aggregation, individual and density map view, with brushing and keywords </a:t>
            </a:r>
            <a:r>
              <a:rPr lang="en-US" altLang="zh-CN" dirty="0" smtClean="0"/>
              <a:t>retrieving</a:t>
            </a:r>
          </a:p>
          <a:p>
            <a:pPr lvl="1"/>
            <a:r>
              <a:rPr lang="en-US" altLang="zh-CN" dirty="0" smtClean="0"/>
              <a:t>Input for modeling process</a:t>
            </a:r>
            <a:endParaRPr lang="en-US" altLang="zh-CN" dirty="0"/>
          </a:p>
          <a:p>
            <a:endParaRPr lang="en-US" altLang="zh-CN" dirty="0" smtClean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43773" b="53083"/>
          <a:stretch/>
        </p:blipFill>
        <p:spPr>
          <a:xfrm>
            <a:off x="572493" y="1857414"/>
            <a:ext cx="7775409" cy="46043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63473" y="6801842"/>
            <a:ext cx="6883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Detail View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showing the relationship between location, time interval and geo distance of the filtered movements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4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400" dirty="0"/>
              <a:t>Visual Analytics Process</a:t>
            </a:r>
            <a:r>
              <a:rPr lang="zh-CN" altLang="en-US" sz="5400" dirty="0"/>
              <a:t>（</a:t>
            </a:r>
            <a:r>
              <a:rPr lang="en-US" altLang="zh-CN" sz="5400" dirty="0"/>
              <a:t>3</a:t>
            </a:r>
            <a:r>
              <a:rPr lang="zh-CN" altLang="en-US" sz="5400" dirty="0"/>
              <a:t>）</a:t>
            </a:r>
            <a:r>
              <a:rPr lang="en-US" altLang="zh-CN" sz="5400" dirty="0"/>
              <a:t>--</a:t>
            </a:r>
            <a:r>
              <a:rPr lang="zh-CN" altLang="en-US" sz="5400" dirty="0"/>
              <a:t> </a:t>
            </a:r>
            <a:r>
              <a:rPr lang="en-US" altLang="zh-CN" sz="5400" dirty="0"/>
              <a:t>Detailed Analysis based on Uncertainty Modeling</a:t>
            </a:r>
            <a:endParaRPr lang="zh-CN" altLang="en-US" dirty="0"/>
          </a:p>
        </p:txBody>
      </p:sp>
      <p:pic>
        <p:nvPicPr>
          <p:cNvPr id="4" name="video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3095" end="11141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7613" y="1920875"/>
            <a:ext cx="9655175" cy="5430838"/>
          </a:xfrm>
        </p:spPr>
      </p:pic>
    </p:spTree>
    <p:extLst>
      <p:ext uri="{BB962C8B-B14F-4D97-AF65-F5344CB8AC3E}">
        <p14:creationId xmlns:p14="http://schemas.microsoft.com/office/powerpoint/2010/main" val="97391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900" dirty="0"/>
              <a:t>Visual Analytics Process</a:t>
            </a:r>
            <a:r>
              <a:rPr lang="zh-CN" altLang="en-US" sz="4900" dirty="0"/>
              <a:t>（</a:t>
            </a:r>
            <a:r>
              <a:rPr lang="en-US" altLang="zh-CN" sz="4900" dirty="0"/>
              <a:t>3</a:t>
            </a:r>
            <a:r>
              <a:rPr lang="zh-CN" altLang="en-US" sz="4900" dirty="0"/>
              <a:t>）</a:t>
            </a:r>
            <a:r>
              <a:rPr lang="en-US" altLang="zh-CN" sz="4900" dirty="0"/>
              <a:t>--</a:t>
            </a:r>
            <a:r>
              <a:rPr lang="zh-CN" altLang="en-US" sz="4900" dirty="0"/>
              <a:t> </a:t>
            </a:r>
            <a:r>
              <a:rPr lang="en-US" altLang="zh-CN" sz="4900" dirty="0"/>
              <a:t>Detailed Analysis based on Uncertainty Modeling</a:t>
            </a:r>
            <a:endParaRPr lang="zh-CN" altLang="en-US" sz="49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34757" y="2038660"/>
            <a:ext cx="5464123" cy="5148085"/>
          </a:xfrm>
        </p:spPr>
        <p:txBody>
          <a:bodyPr>
            <a:normAutofit fontScale="92500"/>
          </a:bodyPr>
          <a:lstStyle/>
          <a:p>
            <a:r>
              <a:rPr lang="en-US" altLang="zh-CN" dirty="0" smtClean="0"/>
              <a:t>Filtering based on Uncertainty Model</a:t>
            </a:r>
          </a:p>
          <a:p>
            <a:pPr lvl="1"/>
            <a:r>
              <a:rPr lang="en-US" altLang="zh-CN" dirty="0" smtClean="0"/>
              <a:t>Time interval </a:t>
            </a:r>
            <a:r>
              <a:rPr lang="en-US" altLang="zh-CN" dirty="0"/>
              <a:t>d</a:t>
            </a:r>
            <a:r>
              <a:rPr lang="en-US" altLang="zh-CN" dirty="0" smtClean="0"/>
              <a:t>istributions of each pair of movements between two POIs</a:t>
            </a:r>
          </a:p>
          <a:p>
            <a:pPr lvl="1"/>
            <a:r>
              <a:rPr lang="en-US" altLang="zh-CN" dirty="0"/>
              <a:t>Calculate the different </a:t>
            </a:r>
            <a:r>
              <a:rPr lang="en-US" altLang="zh-CN" dirty="0" smtClean="0"/>
              <a:t>distributions and </a:t>
            </a:r>
            <a:r>
              <a:rPr lang="en-US" altLang="zh-CN" dirty="0"/>
              <a:t>the confidence </a:t>
            </a:r>
            <a:r>
              <a:rPr lang="en-US" altLang="zh-CN" dirty="0" smtClean="0"/>
              <a:t>intervals</a:t>
            </a:r>
          </a:p>
          <a:p>
            <a:pPr lvl="1"/>
            <a:r>
              <a:rPr lang="en-US" altLang="zh-CN" dirty="0" smtClean="0"/>
              <a:t>Further adjusting by the users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94" y="1857415"/>
            <a:ext cx="7676984" cy="544818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80592" y="7305597"/>
            <a:ext cx="7454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(a) ST Detail View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 aggregation mode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(b) Keywords brushing (c) ST Model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– Filtering based on confidence interval</a:t>
            </a:r>
          </a:p>
        </p:txBody>
      </p:sp>
    </p:spTree>
    <p:extLst>
      <p:ext uri="{BB962C8B-B14F-4D97-AF65-F5344CB8AC3E}">
        <p14:creationId xmlns:p14="http://schemas.microsoft.com/office/powerpoint/2010/main" val="337947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400" dirty="0"/>
              <a:t>Visual Analytics Process</a:t>
            </a:r>
            <a:r>
              <a:rPr lang="zh-CN" altLang="en-US" sz="5400" dirty="0" smtClean="0"/>
              <a:t>（</a:t>
            </a:r>
            <a:r>
              <a:rPr lang="en-US" altLang="zh-CN" sz="5400" dirty="0"/>
              <a:t>4</a:t>
            </a:r>
            <a:r>
              <a:rPr lang="zh-CN" altLang="en-US" sz="5400" dirty="0" smtClean="0"/>
              <a:t>）</a:t>
            </a:r>
            <a:r>
              <a:rPr lang="en-US" altLang="zh-CN" sz="5400" dirty="0"/>
              <a:t>--</a:t>
            </a:r>
            <a:r>
              <a:rPr lang="zh-CN" altLang="en-US" sz="5400" dirty="0"/>
              <a:t> </a:t>
            </a:r>
            <a:r>
              <a:rPr lang="en-US" altLang="zh-CN" sz="5400" dirty="0" smtClean="0"/>
              <a:t>Semantic Exploration</a:t>
            </a:r>
            <a:endParaRPr lang="zh-CN" altLang="en-US" dirty="0"/>
          </a:p>
        </p:txBody>
      </p:sp>
      <p:pic>
        <p:nvPicPr>
          <p:cNvPr id="4" name="video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449" end="4019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7613" y="1920875"/>
            <a:ext cx="9655175" cy="5430838"/>
          </a:xfrm>
        </p:spPr>
      </p:pic>
    </p:spTree>
    <p:extLst>
      <p:ext uri="{BB962C8B-B14F-4D97-AF65-F5344CB8AC3E}">
        <p14:creationId xmlns:p14="http://schemas.microsoft.com/office/powerpoint/2010/main" val="79675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1" y="48768"/>
            <a:ext cx="13695790" cy="822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9" r="-1" b="79707"/>
          <a:stretch/>
        </p:blipFill>
        <p:spPr>
          <a:xfrm>
            <a:off x="5201920" y="0"/>
            <a:ext cx="9695107" cy="18044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4" r="72056" b="64351"/>
          <a:stretch/>
        </p:blipFill>
        <p:spPr>
          <a:xfrm>
            <a:off x="1599941" y="829056"/>
            <a:ext cx="3715773" cy="234086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4" r="76823" b="46801"/>
          <a:stretch/>
        </p:blipFill>
        <p:spPr>
          <a:xfrm>
            <a:off x="1599941" y="2909824"/>
            <a:ext cx="3081789" cy="18206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7770" r="79023" b="18099"/>
          <a:stretch/>
        </p:blipFill>
        <p:spPr>
          <a:xfrm>
            <a:off x="1599939" y="5136896"/>
            <a:ext cx="2789182" cy="214579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6" t="74040" r="37336"/>
          <a:stretch/>
        </p:blipFill>
        <p:spPr>
          <a:xfrm>
            <a:off x="4389120" y="6583680"/>
            <a:ext cx="5543296" cy="23083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9" t="57038" r="-1" b="5668"/>
          <a:stretch/>
        </p:blipFill>
        <p:spPr>
          <a:xfrm>
            <a:off x="9964928" y="5071872"/>
            <a:ext cx="4932096" cy="33162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171" y="4553418"/>
            <a:ext cx="354538" cy="664758"/>
          </a:xfrm>
          <a:prstGeom prst="rect">
            <a:avLst/>
          </a:prstGeom>
          <a:noFill/>
          <a:effectLst>
            <a:outerShdw blurRad="38100" dist="50800" dir="14400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1151219" y="4317752"/>
            <a:ext cx="2801187" cy="1373830"/>
          </a:xfrm>
          <a:prstGeom prst="rect">
            <a:avLst/>
          </a:prstGeom>
          <a:noFill/>
          <a:ln w="31750">
            <a:solidFill>
              <a:schemeClr val="accent1"/>
            </a:solidFill>
          </a:ln>
          <a:effectLst>
            <a:outerShdw blurRad="50800" dist="25400" dir="14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4160"/>
          </a:p>
        </p:txBody>
      </p:sp>
      <p:sp>
        <p:nvSpPr>
          <p:cNvPr id="16" name="矩形 15"/>
          <p:cNvSpPr/>
          <p:nvPr/>
        </p:nvSpPr>
        <p:spPr>
          <a:xfrm>
            <a:off x="9646800" y="6966453"/>
            <a:ext cx="2755014" cy="1098109"/>
          </a:xfrm>
          <a:prstGeom prst="rect">
            <a:avLst/>
          </a:prstGeom>
          <a:noFill/>
          <a:ln w="31750">
            <a:solidFill>
              <a:schemeClr val="accent1"/>
            </a:solidFill>
          </a:ln>
          <a:effectLst>
            <a:outerShdw blurRad="50800" dist="25400" dir="14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4160"/>
          </a:p>
        </p:txBody>
      </p:sp>
      <p:sp>
        <p:nvSpPr>
          <p:cNvPr id="17" name="矩形 16"/>
          <p:cNvSpPr/>
          <p:nvPr/>
        </p:nvSpPr>
        <p:spPr>
          <a:xfrm>
            <a:off x="2218196" y="6422011"/>
            <a:ext cx="2800373" cy="1642550"/>
          </a:xfrm>
          <a:prstGeom prst="rect">
            <a:avLst/>
          </a:prstGeom>
          <a:noFill/>
          <a:ln w="31750">
            <a:solidFill>
              <a:schemeClr val="accent6"/>
            </a:solidFill>
          </a:ln>
          <a:effectLst>
            <a:outerShdw blurRad="50800" dist="25400" dir="14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4160"/>
          </a:p>
        </p:txBody>
      </p:sp>
      <p:sp>
        <p:nvSpPr>
          <p:cNvPr id="18" name="矩形 17"/>
          <p:cNvSpPr/>
          <p:nvPr/>
        </p:nvSpPr>
        <p:spPr>
          <a:xfrm>
            <a:off x="1144765" y="4315340"/>
            <a:ext cx="2822578" cy="1602722"/>
          </a:xfrm>
          <a:prstGeom prst="rect">
            <a:avLst/>
          </a:prstGeom>
          <a:noFill/>
          <a:ln w="31750">
            <a:solidFill>
              <a:schemeClr val="accent6"/>
            </a:solidFill>
          </a:ln>
          <a:effectLst>
            <a:outerShdw blurRad="50800" dist="25400" dir="14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4160"/>
          </a:p>
        </p:txBody>
      </p:sp>
      <p:sp>
        <p:nvSpPr>
          <p:cNvPr id="19" name="矩形 18"/>
          <p:cNvSpPr/>
          <p:nvPr/>
        </p:nvSpPr>
        <p:spPr>
          <a:xfrm>
            <a:off x="1213172" y="2696018"/>
            <a:ext cx="2754171" cy="880304"/>
          </a:xfrm>
          <a:prstGeom prst="rect">
            <a:avLst/>
          </a:prstGeom>
          <a:noFill/>
          <a:ln w="31750">
            <a:solidFill>
              <a:schemeClr val="accent6"/>
            </a:solidFill>
          </a:ln>
          <a:effectLst>
            <a:outerShdw blurRad="50800" dist="25400" dir="14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4160"/>
          </a:p>
        </p:txBody>
      </p:sp>
      <p:sp>
        <p:nvSpPr>
          <p:cNvPr id="20" name="矩形 19"/>
          <p:cNvSpPr/>
          <p:nvPr/>
        </p:nvSpPr>
        <p:spPr>
          <a:xfrm>
            <a:off x="2443989" y="150811"/>
            <a:ext cx="2854714" cy="1324307"/>
          </a:xfrm>
          <a:prstGeom prst="rect">
            <a:avLst/>
          </a:prstGeom>
          <a:noFill/>
          <a:ln w="31750">
            <a:solidFill>
              <a:schemeClr val="accent2"/>
            </a:solidFill>
          </a:ln>
          <a:effectLst>
            <a:outerShdw blurRad="50800" dist="25400" dir="14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4160"/>
          </a:p>
        </p:txBody>
      </p:sp>
      <p:sp>
        <p:nvSpPr>
          <p:cNvPr id="21" name="矩形 20"/>
          <p:cNvSpPr/>
          <p:nvPr/>
        </p:nvSpPr>
        <p:spPr>
          <a:xfrm>
            <a:off x="10572198" y="247827"/>
            <a:ext cx="2754173" cy="1556590"/>
          </a:xfrm>
          <a:prstGeom prst="rect">
            <a:avLst/>
          </a:prstGeom>
          <a:noFill/>
          <a:ln w="31750">
            <a:solidFill>
              <a:schemeClr val="accent2"/>
            </a:solidFill>
          </a:ln>
          <a:effectLst>
            <a:outerShdw blurRad="50800" dist="25400" dir="14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4160"/>
          </a:p>
        </p:txBody>
      </p:sp>
    </p:spTree>
    <p:extLst>
      <p:ext uri="{BB962C8B-B14F-4D97-AF65-F5344CB8AC3E}">
        <p14:creationId xmlns:p14="http://schemas.microsoft.com/office/powerpoint/2010/main" val="19008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C -0.02275 -0.0392 -0.04549 -0.07809 -0.079 -0.09074 C -0.1125 -0.10371 -0.20122 -0.07654 -0.20122 -0.07624 L -0.20122 -0.07654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9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22 -0.07778 C -0.19011 -0.11759 -0.17882 -0.15741 -0.17709 -0.19229 C -0.17587 -0.22716 -0.19237 -0.28704 -0.19237 -0.28673 " pathEditMode="relative" rAng="0" ptsTypes="A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Visual Analytics </a:t>
            </a:r>
            <a:r>
              <a:rPr lang="en-US" altLang="zh-CN" dirty="0" smtClean="0"/>
              <a:t>Process Summary--</a:t>
            </a:r>
            <a:r>
              <a:rPr lang="zh-CN" altLang="en-US" dirty="0" smtClean="0"/>
              <a:t> </a:t>
            </a:r>
            <a:r>
              <a:rPr lang="en-US" altLang="zh-CN" dirty="0" smtClean="0"/>
              <a:t>Semantics Exploration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90" y="1879835"/>
            <a:ext cx="5775838" cy="20248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90" y="4045496"/>
            <a:ext cx="5713713" cy="40548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903" y="1804820"/>
            <a:ext cx="6410740" cy="39546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106477" y="5863153"/>
            <a:ext cx="621195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Interactive exploration for sparsely sampled geo-tagged social media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Visual feedback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Analytics loop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47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Case Study – Travelling in Taiwan</a:t>
            </a:r>
            <a:r>
              <a:rPr lang="zh-CN" altLang="en-US" dirty="0" smtClean="0"/>
              <a:t> </a:t>
            </a:r>
            <a:r>
              <a:rPr lang="en-US" altLang="zh-CN" dirty="0" smtClean="0"/>
              <a:t>(1)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7189"/>
          <a:stretch/>
        </p:blipFill>
        <p:spPr>
          <a:xfrm>
            <a:off x="573940" y="1621654"/>
            <a:ext cx="4395625" cy="6340822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11736593" y="433220"/>
            <a:ext cx="607807" cy="438150"/>
          </a:xfrm>
          <a:prstGeom prst="rect">
            <a:avLst/>
          </a:prstGeom>
        </p:spPr>
        <p:txBody>
          <a:bodyPr/>
          <a:lstStyle/>
          <a:p>
            <a:fld id="{57AF16DE-A0D5-4438-950F-5B1E159C2C28}" type="slidenum">
              <a:rPr lang="en-US" smtClean="0"/>
              <a:t>29</a:t>
            </a:fld>
            <a:endParaRPr 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4969565" y="7223068"/>
            <a:ext cx="6589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from mainland going to Taiwan, and its density map, trajectories and keywords in Taiwan (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b,c,d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内容占位符 3"/>
          <p:cNvSpPr txBox="1">
            <a:spLocks/>
          </p:cNvSpPr>
          <p:nvPr/>
        </p:nvSpPr>
        <p:spPr>
          <a:xfrm>
            <a:off x="5257800" y="1840728"/>
            <a:ext cx="8641080" cy="5568258"/>
          </a:xfrm>
          <a:prstGeom prst="rect">
            <a:avLst/>
          </a:prstGeom>
        </p:spPr>
        <p:txBody>
          <a:bodyPr vert="horz" wrap="square" lIns="130622" tIns="65311" rIns="130622" bIns="65311" rtlCol="0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B1C"/>
              </a:buClr>
              <a:buSzTx/>
              <a:buFont typeface="Arial"/>
              <a:buChar char="•"/>
              <a:tabLst/>
              <a:defRPr sz="34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1pPr>
            <a:lvl2pPr marL="111031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Tx/>
              <a:buFont typeface="Arial" charset="0"/>
              <a:buChar char="•"/>
              <a:tabLst/>
              <a:defRPr sz="34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D4EF"/>
              </a:buClr>
              <a:buSzTx/>
              <a:buFont typeface="Arial"/>
              <a:buNone/>
              <a:tabLst/>
              <a:defRPr sz="2800" b="0" i="0" kern="1200" baseline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Pct val="80000"/>
              <a:buFont typeface="Arial"/>
              <a:buNone/>
              <a:tabLst/>
              <a:defRPr sz="2700" b="0" i="0" kern="1200" baseline="0">
                <a:solidFill>
                  <a:srgbClr val="0E345A"/>
                </a:solidFill>
                <a:latin typeface="Arial"/>
                <a:ea typeface="Arial" charset="0"/>
                <a:cs typeface="Arial"/>
              </a:defRPr>
            </a:lvl4pPr>
            <a:lvl5pPr marL="228600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345A"/>
              </a:buClr>
              <a:buSzPct val="80000"/>
              <a:buFont typeface="Arial" charset="0"/>
              <a:buChar char="•"/>
              <a:tabLst/>
              <a:defRPr sz="2600" b="0" i="0" kern="1200" baseline="0">
                <a:solidFill>
                  <a:srgbClr val="0E345A"/>
                </a:solidFill>
                <a:latin typeface="Arial"/>
                <a:ea typeface="Arial" charset="0"/>
                <a:cs typeface="Arial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Exploration results</a:t>
            </a:r>
          </a:p>
          <a:p>
            <a:pPr lvl="1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Going to Taiwan from the opening cities in mainland, e.g. Beijing, Shanghai, Xiamen and Guangzhou, etc.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  <a:p>
            <a:pPr lvl="1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Visitors are interested in Taipei, 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Hualien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dirty="0" smtClean="0"/>
              <a:t>Kaohsiung, </a:t>
            </a:r>
            <a:r>
              <a:rPr lang="en-US" altLang="zh-CN" dirty="0" err="1" smtClean="0"/>
              <a:t>Kenting</a:t>
            </a:r>
            <a:r>
              <a:rPr lang="en-US" altLang="zh-CN" dirty="0" smtClean="0"/>
              <a:t> etc. (</a:t>
            </a:r>
            <a:r>
              <a:rPr lang="en-US" altLang="zh-CN" dirty="0" err="1" smtClean="0"/>
              <a:t>b,c</a:t>
            </a:r>
            <a:r>
              <a:rPr lang="en-US" altLang="zh-CN" dirty="0" smtClean="0"/>
              <a:t>)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Anti-clock visiting sequence in traveling in Taiwan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</a:p>
          <a:p>
            <a:pPr lvl="1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Many travelers enjoyed the night markets in Taiwan (d)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4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Geo-tagged </a:t>
            </a:r>
            <a:r>
              <a:rPr lang="en-US" altLang="zh-CN" dirty="0" err="1" smtClean="0"/>
              <a:t>Weibo</a:t>
            </a:r>
            <a:r>
              <a:rPr lang="en-US" altLang="zh-CN" dirty="0" smtClean="0"/>
              <a:t> Data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46727" y="7004587"/>
            <a:ext cx="7180030" cy="783390"/>
          </a:xfrm>
        </p:spPr>
        <p:txBody>
          <a:bodyPr>
            <a:normAutofit fontScale="92500"/>
          </a:bodyPr>
          <a:lstStyle/>
          <a:p>
            <a:r>
              <a:rPr lang="en-US" altLang="zh-CN" dirty="0" smtClean="0"/>
              <a:t>Distribution over the country (2 weeks)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499" y="2003365"/>
            <a:ext cx="12074058" cy="469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5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Case Study – Travelling in Taiwan</a:t>
            </a:r>
            <a:r>
              <a:rPr lang="zh-CN" altLang="en-US" dirty="0"/>
              <a:t> </a:t>
            </a:r>
            <a:r>
              <a:rPr lang="en-US" altLang="zh-CN" dirty="0" smtClean="0"/>
              <a:t>(2)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8691612" y="1843239"/>
            <a:ext cx="5342022" cy="5972477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/>
              <a:t>Characters of the movements</a:t>
            </a:r>
            <a:r>
              <a:rPr lang="zh-CN" altLang="en-US" dirty="0"/>
              <a:t> </a:t>
            </a:r>
            <a:r>
              <a:rPr lang="en-US" altLang="zh-CN" dirty="0"/>
              <a:t>(e1)</a:t>
            </a:r>
          </a:p>
          <a:p>
            <a:pPr lvl="1"/>
            <a:r>
              <a:rPr lang="en-US" altLang="zh-CN" dirty="0"/>
              <a:t>Relatively reliable movements from Kaohsiung to </a:t>
            </a:r>
            <a:r>
              <a:rPr lang="en-US" altLang="zh-CN" dirty="0" err="1"/>
              <a:t>Kenting</a:t>
            </a:r>
            <a:r>
              <a:rPr lang="en-US" altLang="zh-CN" dirty="0"/>
              <a:t>, averagely in 4-8 hours</a:t>
            </a:r>
          </a:p>
          <a:p>
            <a:pPr lvl="1"/>
            <a:r>
              <a:rPr lang="en-US" altLang="zh-CN" dirty="0"/>
              <a:t>High uncertainty in the movements from </a:t>
            </a:r>
            <a:r>
              <a:rPr lang="en-US" altLang="zh-CN" dirty="0" err="1"/>
              <a:t>Kenting</a:t>
            </a:r>
            <a:r>
              <a:rPr lang="en-US" altLang="zh-CN" dirty="0"/>
              <a:t> to </a:t>
            </a:r>
            <a:r>
              <a:rPr lang="en-US" altLang="zh-CN" dirty="0" err="1"/>
              <a:t>Hualien</a:t>
            </a:r>
            <a:r>
              <a:rPr lang="en-US" altLang="zh-CN" dirty="0"/>
              <a:t>, with the average time of 24 hours, indicating the stay or travel in other cities in the middle</a:t>
            </a:r>
          </a:p>
          <a:p>
            <a:r>
              <a:rPr lang="en-US" altLang="zh-CN" dirty="0"/>
              <a:t>Travelling time (including stay time) </a:t>
            </a:r>
            <a:r>
              <a:rPr lang="en-US" altLang="zh-CN" dirty="0" smtClean="0"/>
              <a:t>hypotheses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en-US" altLang="zh-CN" dirty="0"/>
              <a:t>f2)</a:t>
            </a:r>
          </a:p>
          <a:p>
            <a:pPr lvl="1"/>
            <a:r>
              <a:rPr lang="en-US" altLang="zh-CN" dirty="0"/>
              <a:t>Kaohsiung -&gt; </a:t>
            </a:r>
            <a:r>
              <a:rPr lang="en-US" altLang="zh-CN" dirty="0" err="1"/>
              <a:t>Kenting</a:t>
            </a:r>
            <a:r>
              <a:rPr lang="en-US" altLang="zh-CN" dirty="0"/>
              <a:t> (1 day)</a:t>
            </a:r>
          </a:p>
          <a:p>
            <a:pPr lvl="1"/>
            <a:r>
              <a:rPr lang="en-US" altLang="zh-CN" dirty="0" err="1"/>
              <a:t>Kenting</a:t>
            </a:r>
            <a:r>
              <a:rPr lang="en-US" altLang="zh-CN" dirty="0"/>
              <a:t> -&gt; Taipei (2 days)</a:t>
            </a:r>
          </a:p>
          <a:p>
            <a:pPr lvl="1"/>
            <a:r>
              <a:rPr lang="en-US" altLang="zh-CN" dirty="0"/>
              <a:t>Taipei -&gt; Kaohsiung (3 days</a:t>
            </a:r>
            <a:r>
              <a:rPr lang="en-US" altLang="zh-CN" dirty="0" smtClean="0"/>
              <a:t>)</a:t>
            </a:r>
            <a:endParaRPr lang="en-US" altLang="zh-CN" dirty="0"/>
          </a:p>
        </p:txBody>
      </p:sp>
      <p:pic>
        <p:nvPicPr>
          <p:cNvPr id="6" name="内容占位符 4"/>
          <p:cNvPicPr>
            <a:picLocks noChangeAspect="1"/>
          </p:cNvPicPr>
          <p:nvPr/>
        </p:nvPicPr>
        <p:blipFill rotWithShape="1">
          <a:blip r:embed="rId2"/>
          <a:srcRect l="33708"/>
          <a:stretch/>
        </p:blipFill>
        <p:spPr>
          <a:xfrm>
            <a:off x="616017" y="1716244"/>
            <a:ext cx="7892713" cy="563515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04773" y="7164221"/>
            <a:ext cx="73152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e)(f) The attributes in travelling in Taiwan: </a:t>
            </a:r>
            <a:endParaRPr lang="en-US" altLang="zh-CN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1) Time interval distribution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(2) Attribute parameter space analysis (3) Geographic distribution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24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 and Possible Extensions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Dealing with uncertainty</a:t>
            </a:r>
          </a:p>
          <a:p>
            <a:pPr lvl="1"/>
            <a:r>
              <a:rPr lang="en-US" altLang="zh-CN" dirty="0" smtClean="0"/>
              <a:t>Interactive visual analytics system with uncertainty modeling, providing the visual feedback and interactive guide</a:t>
            </a:r>
          </a:p>
          <a:p>
            <a:r>
              <a:rPr lang="en-US" altLang="zh-CN" dirty="0" smtClean="0"/>
              <a:t>Extend the uncertainty model</a:t>
            </a:r>
          </a:p>
          <a:p>
            <a:pPr lvl="1"/>
            <a:r>
              <a:rPr lang="en-US" altLang="zh-CN" dirty="0" smtClean="0"/>
              <a:t>Considering people habits and detail location information</a:t>
            </a:r>
          </a:p>
          <a:p>
            <a:pPr lvl="1"/>
            <a:r>
              <a:rPr lang="en-US" altLang="zh-CN" dirty="0" smtClean="0"/>
              <a:t>More specific model than GMM in some situation</a:t>
            </a:r>
          </a:p>
          <a:p>
            <a:pPr lvl="1"/>
            <a:r>
              <a:rPr lang="en-US" altLang="zh-CN" dirty="0" smtClean="0"/>
              <a:t>Combined with topic modeling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37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Acknowledgements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authors wish to thank </a:t>
            </a:r>
            <a:r>
              <a:rPr lang="en-US" altLang="zh-CN" dirty="0" err="1"/>
              <a:t>Ziteng</a:t>
            </a:r>
            <a:r>
              <a:rPr lang="en-US" altLang="zh-CN" dirty="0"/>
              <a:t> Wang and </a:t>
            </a:r>
            <a:r>
              <a:rPr lang="en-US" altLang="zh-CN" dirty="0" err="1"/>
              <a:t>Siqi</a:t>
            </a:r>
            <a:r>
              <a:rPr lang="en-US" altLang="zh-CN" dirty="0"/>
              <a:t> </a:t>
            </a:r>
            <a:r>
              <a:rPr lang="en-US" altLang="zh-CN" dirty="0" err="1"/>
              <a:t>Tu</a:t>
            </a:r>
            <a:r>
              <a:rPr lang="en-US" altLang="zh-CN" dirty="0"/>
              <a:t> for the discussions and evaluations, and the anonymous reviewers for their valuable </a:t>
            </a:r>
            <a:r>
              <a:rPr lang="en-US" altLang="zh-CN" dirty="0" smtClean="0"/>
              <a:t>comments</a:t>
            </a:r>
            <a:r>
              <a:rPr lang="en-US" altLang="zh-CN" dirty="0"/>
              <a:t>. </a:t>
            </a:r>
            <a:endParaRPr lang="en-US" altLang="zh-CN" dirty="0" smtClean="0"/>
          </a:p>
          <a:p>
            <a:r>
              <a:rPr lang="en-US" altLang="zh-CN" dirty="0" smtClean="0"/>
              <a:t>This </a:t>
            </a:r>
            <a:r>
              <a:rPr lang="en-US" altLang="zh-CN" dirty="0"/>
              <a:t>work is supported by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NSFC </a:t>
            </a:r>
            <a:r>
              <a:rPr lang="en-US" altLang="zh-CN" dirty="0"/>
              <a:t>No. 61170204, and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partially </a:t>
            </a:r>
            <a:r>
              <a:rPr lang="en-US" altLang="zh-CN" dirty="0"/>
              <a:t>funded by NSFC Key Project No. 61232012 and the National Program on Key Basic Research Project (973 Program) No. 2015CB352500.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by </a:t>
            </a:r>
            <a:r>
              <a:rPr lang="en-US" altLang="zh-CN" dirty="0"/>
              <a:t>PKU-</a:t>
            </a:r>
            <a:r>
              <a:rPr lang="en-US" altLang="zh-CN" dirty="0" err="1"/>
              <a:t>Qihu</a:t>
            </a:r>
            <a:r>
              <a:rPr lang="en-US" altLang="zh-CN" dirty="0"/>
              <a:t> Joint Data Visual Analytics </a:t>
            </a:r>
            <a:r>
              <a:rPr lang="en-US" altLang="zh-CN"/>
              <a:t>Research </a:t>
            </a:r>
            <a:r>
              <a:rPr lang="en-US" altLang="zh-CN" smtClean="0"/>
              <a:t>Center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33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Thank you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456" y="1603630"/>
            <a:ext cx="13048091" cy="56322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9" y="7419927"/>
            <a:ext cx="2772533" cy="55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0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27991" y="1163540"/>
            <a:ext cx="8486965" cy="7066060"/>
            <a:chOff x="327991" y="1163540"/>
            <a:chExt cx="8486965" cy="70660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91" y="1701166"/>
              <a:ext cx="8486965" cy="652843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13" t="18076" r="28868" b="29509"/>
            <a:stretch/>
          </p:blipFill>
          <p:spPr>
            <a:xfrm>
              <a:off x="477078" y="1163540"/>
              <a:ext cx="6838122" cy="706606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/>
              <a:t>Large amounts of people and </a:t>
            </a:r>
            <a:r>
              <a:rPr lang="en-US" altLang="zh-CN" sz="3600" dirty="0" smtClean="0"/>
              <a:t>wide geographic coverage</a:t>
            </a:r>
            <a:endParaRPr lang="en-US" sz="36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5" t="40477" r="33305" b="50897"/>
          <a:stretch/>
        </p:blipFill>
        <p:spPr>
          <a:xfrm>
            <a:off x="9134061" y="1840314"/>
            <a:ext cx="3119810" cy="255257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097157" y="4234070"/>
            <a:ext cx="1351721" cy="139147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072270" y="4227444"/>
            <a:ext cx="1351721" cy="107011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2097157" y="4234070"/>
            <a:ext cx="7036904" cy="460663"/>
          </a:xfrm>
          <a:prstGeom prst="line">
            <a:avLst/>
          </a:prstGeom>
          <a:ln w="31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2148315" y="5601538"/>
            <a:ext cx="9589798" cy="1682502"/>
          </a:xfrm>
          <a:prstGeom prst="line">
            <a:avLst/>
          </a:prstGeom>
          <a:ln w="31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5072270" y="1840314"/>
            <a:ext cx="4061791" cy="2359204"/>
          </a:xfrm>
          <a:prstGeom prst="line">
            <a:avLst/>
          </a:prstGeom>
          <a:ln w="31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2" t="43049" r="49997" b="51335"/>
          <a:stretch/>
        </p:blipFill>
        <p:spPr>
          <a:xfrm>
            <a:off x="9134061" y="4694733"/>
            <a:ext cx="2686088" cy="2532904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 flipV="1">
            <a:off x="6423991" y="4338666"/>
            <a:ext cx="5423452" cy="945004"/>
          </a:xfrm>
          <a:prstGeom prst="line">
            <a:avLst/>
          </a:prstGeom>
          <a:ln w="31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90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Introduction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Developed </a:t>
            </a:r>
            <a:r>
              <a:rPr lang="en-US" altLang="zh-CN" dirty="0"/>
              <a:t>an interactive visual analytics procedure to </a:t>
            </a:r>
            <a:r>
              <a:rPr lang="en-US" altLang="zh-CN" dirty="0" smtClean="0"/>
              <a:t>analyze </a:t>
            </a:r>
            <a:r>
              <a:rPr lang="en-US" altLang="zh-CN" dirty="0"/>
              <a:t>movement patterns </a:t>
            </a:r>
            <a:r>
              <a:rPr lang="en-US" altLang="zh-CN" dirty="0" smtClean="0"/>
              <a:t>with semantics of </a:t>
            </a:r>
            <a:r>
              <a:rPr lang="en-US" altLang="zh-CN" dirty="0"/>
              <a:t>social media users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Categorized movement</a:t>
            </a:r>
          </a:p>
          <a:p>
            <a:pPr lvl="2"/>
            <a:r>
              <a:rPr lang="en-US" altLang="zh-CN" dirty="0" smtClean="0"/>
              <a:t>	Possible transportation methods</a:t>
            </a:r>
          </a:p>
          <a:p>
            <a:pPr lvl="2"/>
            <a:r>
              <a:rPr lang="en-US" altLang="zh-CN" dirty="0" smtClean="0"/>
              <a:t>	Possible travel type: travelling, business, etc.</a:t>
            </a:r>
          </a:p>
          <a:p>
            <a:pPr lvl="1"/>
            <a:r>
              <a:rPr lang="en-US" altLang="zh-CN" dirty="0" smtClean="0"/>
              <a:t>Frequent visiting patterns</a:t>
            </a:r>
          </a:p>
          <a:p>
            <a:pPr lvl="1"/>
            <a:r>
              <a:rPr lang="en-US" altLang="zh-CN" dirty="0" smtClean="0"/>
              <a:t>Keywords and content of the trips</a:t>
            </a:r>
          </a:p>
          <a:p>
            <a:r>
              <a:rPr lang="en-US" altLang="zh-CN" dirty="0" smtClean="0"/>
              <a:t>However…</a:t>
            </a:r>
          </a:p>
          <a:p>
            <a:pPr lvl="1"/>
            <a:r>
              <a:rPr lang="en-US" altLang="zh-CN" dirty="0" smtClean="0"/>
              <a:t>Sparsely and Irregular Sampling leads to high variation and uncertainty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469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44" r="59001" b="10150"/>
          <a:stretch/>
        </p:blipFill>
        <p:spPr>
          <a:xfrm>
            <a:off x="877824" y="4940574"/>
            <a:ext cx="5451856" cy="23977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25"/>
          <a:stretch/>
        </p:blipFill>
        <p:spPr>
          <a:xfrm>
            <a:off x="877824" y="1371585"/>
            <a:ext cx="13297408" cy="34714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05" y="2406491"/>
            <a:ext cx="765171" cy="6971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68" y="3574515"/>
            <a:ext cx="647877" cy="73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7" t="79447" r="35293" b="14893"/>
          <a:stretch/>
        </p:blipFill>
        <p:spPr>
          <a:xfrm>
            <a:off x="10586721" y="6679733"/>
            <a:ext cx="2494664" cy="37591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4" t="71111" r="29296" b="11297"/>
          <a:stretch/>
        </p:blipFill>
        <p:spPr>
          <a:xfrm>
            <a:off x="9874327" y="6149615"/>
            <a:ext cx="792482" cy="116839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5" t="60948" r="25335" b="33238"/>
          <a:stretch/>
        </p:blipFill>
        <p:spPr>
          <a:xfrm>
            <a:off x="7185152" y="5394492"/>
            <a:ext cx="2631440" cy="3860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4" t="56804" r="51962" b="29121"/>
          <a:stretch/>
        </p:blipFill>
        <p:spPr>
          <a:xfrm>
            <a:off x="6471920" y="5143774"/>
            <a:ext cx="824992" cy="9347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1" t="56957" r="11628" b="29121"/>
          <a:stretch/>
        </p:blipFill>
        <p:spPr>
          <a:xfrm>
            <a:off x="9711768" y="5125252"/>
            <a:ext cx="1016000" cy="9245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0" t="61240" r="45439" b="32181"/>
          <a:stretch/>
        </p:blipFill>
        <p:spPr>
          <a:xfrm>
            <a:off x="7315619" y="5410584"/>
            <a:ext cx="1484973" cy="43688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0" t="61240" r="45439" b="32181"/>
          <a:stretch/>
        </p:blipFill>
        <p:spPr>
          <a:xfrm>
            <a:off x="11490960" y="5410584"/>
            <a:ext cx="1161392" cy="43688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4" t="56804" r="51962" b="29121"/>
          <a:stretch/>
        </p:blipFill>
        <p:spPr>
          <a:xfrm>
            <a:off x="6471920" y="6405412"/>
            <a:ext cx="824992" cy="93472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1" t="56957" r="11628" b="29121"/>
          <a:stretch/>
        </p:blipFill>
        <p:spPr>
          <a:xfrm>
            <a:off x="13082576" y="6405412"/>
            <a:ext cx="1016000" cy="92456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7" t="79447" r="35293" b="14893"/>
          <a:stretch/>
        </p:blipFill>
        <p:spPr>
          <a:xfrm>
            <a:off x="7317065" y="6723653"/>
            <a:ext cx="2556069" cy="3759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00" y="4841851"/>
            <a:ext cx="647877" cy="7347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76" y="4762509"/>
            <a:ext cx="780288" cy="8444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280" y="4760572"/>
            <a:ext cx="780288" cy="8444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426" y="6040330"/>
            <a:ext cx="780288" cy="84442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208" y="6028232"/>
            <a:ext cx="780288" cy="844421"/>
          </a:xfrm>
          <a:prstGeom prst="rect">
            <a:avLst/>
          </a:prstGeom>
        </p:spPr>
      </p:pic>
      <p:sp>
        <p:nvSpPr>
          <p:cNvPr id="28" name="标题 1"/>
          <p:cNvSpPr txBox="1">
            <a:spLocks/>
          </p:cNvSpPr>
          <p:nvPr/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ctr" defTabSz="653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600" b="1" dirty="0">
                <a:solidFill>
                  <a:srgbClr val="E40B1C"/>
                </a:solidFill>
                <a:latin typeface="Arial"/>
                <a:cs typeface="Arial"/>
              </a:rPr>
              <a:t>Challenges: Uncertain and Irregular sampling</a:t>
            </a:r>
            <a:endParaRPr lang="zh-CN" altLang="en-US" sz="4600" b="1" dirty="0">
              <a:solidFill>
                <a:srgbClr val="E40B1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980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0.04636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-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60494E-6 L 0.14757 0.003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0.19965 0.000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3" y="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18715 -0.002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58" y="-1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6296E-6 L 0.11753 4.32099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840" dirty="0" smtClean="0"/>
              <a:t>Gaussian Mixture Model based Uncertainty </a:t>
            </a:r>
            <a:r>
              <a:rPr lang="en-US" altLang="zh-CN" sz="3840" dirty="0"/>
              <a:t>Modeling </a:t>
            </a:r>
            <a:endParaRPr lang="zh-CN" altLang="en-US" sz="384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570" y="1979522"/>
            <a:ext cx="8509187" cy="38291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745157" y="5958204"/>
            <a:ext cx="59250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rPr>
              <a:t>Illustration for transportation derived</a:t>
            </a:r>
          </a:p>
          <a:p>
            <a:pPr algn="ctr"/>
            <a:r>
              <a:rPr lang="en-US" altLang="zh-CN" sz="2800" dirty="0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rPr>
              <a:t>from geo-tagged </a:t>
            </a:r>
            <a:r>
              <a:rPr lang="en-US" altLang="zh-CN" sz="2800" dirty="0" err="1">
                <a:solidFill>
                  <a:srgbClr val="0E345A"/>
                </a:solidFill>
                <a:latin typeface="Arial" charset="0"/>
                <a:ea typeface="Arial" charset="0"/>
                <a:cs typeface="Arial" charset="0"/>
              </a:rPr>
              <a:t>weibos</a:t>
            </a:r>
            <a:endParaRPr lang="zh-CN" altLang="en-US" sz="2800" dirty="0">
              <a:solidFill>
                <a:srgbClr val="0E345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731520" y="1946865"/>
            <a:ext cx="6522721" cy="5736083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 smtClean="0"/>
              <a:t>So, how to get reliable movements with semantics from such data?</a:t>
            </a:r>
          </a:p>
          <a:p>
            <a:r>
              <a:rPr lang="en-US" altLang="zh-CN" dirty="0" smtClean="0"/>
              <a:t>Foundations</a:t>
            </a:r>
          </a:p>
          <a:p>
            <a:pPr lvl="1"/>
            <a:r>
              <a:rPr lang="en-US" altLang="zh-CN" dirty="0" smtClean="0"/>
              <a:t>Each transportation method corresponds to a time distribution</a:t>
            </a:r>
          </a:p>
          <a:p>
            <a:pPr lvl="1"/>
            <a:r>
              <a:rPr lang="en-US" altLang="zh-CN" dirty="0" smtClean="0"/>
              <a:t>In traffic modeling field, a general model of the time interval is the Gaussian Distribution</a:t>
            </a:r>
          </a:p>
          <a:p>
            <a:pPr lvl="1"/>
            <a:r>
              <a:rPr lang="en-US" altLang="zh-CN" dirty="0"/>
              <a:t>Different transportation methods have </a:t>
            </a:r>
            <a:r>
              <a:rPr lang="en-US" altLang="zh-CN" dirty="0" smtClean="0"/>
              <a:t>different distributions </a:t>
            </a:r>
          </a:p>
          <a:p>
            <a:r>
              <a:rPr lang="en-US" altLang="zh-CN" dirty="0" smtClean="0"/>
              <a:t>Input – movement data</a:t>
            </a:r>
          </a:p>
          <a:p>
            <a:r>
              <a:rPr lang="en-US" altLang="zh-CN" dirty="0" smtClean="0"/>
              <a:t>Output </a:t>
            </a:r>
          </a:p>
          <a:p>
            <a:pPr lvl="1"/>
            <a:r>
              <a:rPr lang="en-US" altLang="zh-CN" dirty="0" smtClean="0"/>
              <a:t>Category information within confidence interval of each time interval distribution</a:t>
            </a:r>
          </a:p>
          <a:p>
            <a:pPr lvl="1"/>
            <a:r>
              <a:rPr lang="en-US" altLang="zh-CN" dirty="0" smtClean="0"/>
              <a:t>Inferred semantics combined with text information</a:t>
            </a:r>
          </a:p>
        </p:txBody>
      </p:sp>
    </p:spTree>
    <p:extLst>
      <p:ext uri="{BB962C8B-B14F-4D97-AF65-F5344CB8AC3E}">
        <p14:creationId xmlns:p14="http://schemas.microsoft.com/office/powerpoint/2010/main" val="293779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Uncertainty Model – Case Illustration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92267" y="1852430"/>
            <a:ext cx="6438133" cy="6010100"/>
          </a:xfrm>
        </p:spPr>
        <p:txBody>
          <a:bodyPr>
            <a:normAutofit/>
          </a:bodyPr>
          <a:lstStyle/>
          <a:p>
            <a:r>
              <a:rPr lang="en-US" altLang="zh-CN" sz="2600" dirty="0" smtClean="0"/>
              <a:t>Movements between Beijing and Chengdu</a:t>
            </a:r>
          </a:p>
          <a:p>
            <a:pPr lvl="1"/>
            <a:r>
              <a:rPr lang="en-US" altLang="zh-CN" sz="2600" dirty="0" smtClean="0"/>
              <a:t>1) Original time interval distribution (a)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r="73491"/>
          <a:stretch/>
        </p:blipFill>
        <p:spPr>
          <a:xfrm>
            <a:off x="827449" y="1744257"/>
            <a:ext cx="1952327" cy="372709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11403" y="5310187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15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Uncertainty Model – Case Illustration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92267" y="1852430"/>
            <a:ext cx="6438133" cy="6010100"/>
          </a:xfrm>
        </p:spPr>
        <p:txBody>
          <a:bodyPr>
            <a:normAutofit/>
          </a:bodyPr>
          <a:lstStyle/>
          <a:p>
            <a:r>
              <a:rPr lang="en-US" altLang="zh-CN" sz="2600" dirty="0" smtClean="0"/>
              <a:t>Movements between Beijing and Chengdu</a:t>
            </a:r>
          </a:p>
          <a:p>
            <a:pPr lvl="1"/>
            <a:r>
              <a:rPr lang="en-US" altLang="zh-CN" sz="2600" dirty="0" smtClean="0"/>
              <a:t>1) Original time interval distribution (a)</a:t>
            </a:r>
          </a:p>
          <a:p>
            <a:pPr lvl="1"/>
            <a:r>
              <a:rPr lang="en-US" altLang="zh-CN" sz="2600" dirty="0" smtClean="0"/>
              <a:t>2) Filter out the trajectories with time interval less than 1 hour and more than 60 hours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49322"/>
          <a:stretch/>
        </p:blipFill>
        <p:spPr>
          <a:xfrm>
            <a:off x="827449" y="1744257"/>
            <a:ext cx="3732359" cy="372709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11403" y="5310187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65388" y="5310187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92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s2015 white background">
  <a:themeElements>
    <a:clrScheme name="Artículo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Etiqueta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1331</Words>
  <Application>Microsoft Office PowerPoint</Application>
  <PresentationFormat>自定义</PresentationFormat>
  <Paragraphs>163</Paragraphs>
  <Slides>33</Slides>
  <Notes>9</Notes>
  <HiddenSlides>2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1" baseType="lpstr">
      <vt:lpstr>Arial Hebrew</vt:lpstr>
      <vt:lpstr>仿宋</vt:lpstr>
      <vt:lpstr>宋体</vt:lpstr>
      <vt:lpstr>Arial</vt:lpstr>
      <vt:lpstr>Calibri</vt:lpstr>
      <vt:lpstr>Calibri Light</vt:lpstr>
      <vt:lpstr>Garamond</vt:lpstr>
      <vt:lpstr>Vis2015 white background</vt:lpstr>
      <vt:lpstr>Interactive Visual Discovering of Movement Patterns from Sparsely Sampled Geo-tagged Social Media Data</vt:lpstr>
      <vt:lpstr>PowerPoint 演示文稿</vt:lpstr>
      <vt:lpstr>Geo-tagged Weibo Data</vt:lpstr>
      <vt:lpstr>Large amounts of people and wide geographic coverage</vt:lpstr>
      <vt:lpstr>Introduction</vt:lpstr>
      <vt:lpstr>PowerPoint 演示文稿</vt:lpstr>
      <vt:lpstr>Gaussian Mixture Model based Uncertainty Modeling </vt:lpstr>
      <vt:lpstr>Uncertainty Model – Case Illustration</vt:lpstr>
      <vt:lpstr>Uncertainty Model – Case Illustration</vt:lpstr>
      <vt:lpstr>Uncertainty Model – Case Illustration</vt:lpstr>
      <vt:lpstr>Uncertainty Model – Case Illustration</vt:lpstr>
      <vt:lpstr>Visual Analytics System</vt:lpstr>
      <vt:lpstr>Visual Analytics Pipeline - Augmenting Statistics Model with Visual Analytics</vt:lpstr>
      <vt:lpstr>Visual Analytics Pipeline - Augmenting Statistics Model with Visual Analytics</vt:lpstr>
      <vt:lpstr>Visual Analytics Pipeline - Augmenting Statistics Model with Visual Analytics</vt:lpstr>
      <vt:lpstr>Visual Analytics Pipeline - Augmenting Statistics Model with Visual Analytics</vt:lpstr>
      <vt:lpstr>Visual Analytics Pipeline - Augmenting Statistics Model with Visual Analytics</vt:lpstr>
      <vt:lpstr>Visual Analytics Pipeline - Augmenting Statistics Model with Visual Analytics</vt:lpstr>
      <vt:lpstr>Visual Analytics Process（0）-- Data Preprocess</vt:lpstr>
      <vt:lpstr>Visual Analytics Process（1）-- Spatial Temporal Exploration</vt:lpstr>
      <vt:lpstr>Visual Analytics Process（1）-- Spatial Temporal Exploration</vt:lpstr>
      <vt:lpstr>Visual Analytics Process（2）-- Attribute Exploration</vt:lpstr>
      <vt:lpstr>Visual Analytics Process（3）-- Detailed Analysis based on Uncertainty Modeling</vt:lpstr>
      <vt:lpstr>Visual Analytics Process（3）-- Detailed Analysis based on Uncertainty Modeling</vt:lpstr>
      <vt:lpstr>Visual Analytics Process（3）-- Detailed Analysis based on Uncertainty Modeling</vt:lpstr>
      <vt:lpstr>Visual Analytics Process（4）-- Semantic Exploration</vt:lpstr>
      <vt:lpstr>PowerPoint 演示文稿</vt:lpstr>
      <vt:lpstr>Visual Analytics Process Summary-- Semantics Exploration</vt:lpstr>
      <vt:lpstr>Case Study – Travelling in Taiwan (1)</vt:lpstr>
      <vt:lpstr>Case Study – Travelling in Taiwan (2)</vt:lpstr>
      <vt:lpstr>Summary and Possible Extensions</vt:lpstr>
      <vt:lpstr>Acknowledgements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 M</dc:creator>
  <cp:lastModifiedBy>Csm</cp:lastModifiedBy>
  <cp:revision>59</cp:revision>
  <cp:lastPrinted>2015-10-23T09:02:21Z</cp:lastPrinted>
  <dcterms:created xsi:type="dcterms:W3CDTF">2015-09-02T19:16:40Z</dcterms:created>
  <dcterms:modified xsi:type="dcterms:W3CDTF">2015-11-10T06:46:26Z</dcterms:modified>
</cp:coreProperties>
</file>