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9" r:id="rId3"/>
    <p:sldId id="260" r:id="rId4"/>
    <p:sldId id="310" r:id="rId5"/>
    <p:sldId id="261" r:id="rId6"/>
    <p:sldId id="263" r:id="rId7"/>
    <p:sldId id="265" r:id="rId8"/>
    <p:sldId id="309" r:id="rId9"/>
    <p:sldId id="312" r:id="rId10"/>
    <p:sldId id="313" r:id="rId11"/>
    <p:sldId id="314" r:id="rId12"/>
    <p:sldId id="315" r:id="rId13"/>
    <p:sldId id="308" r:id="rId14"/>
    <p:sldId id="311" r:id="rId15"/>
    <p:sldId id="271" r:id="rId16"/>
    <p:sldId id="272" r:id="rId17"/>
    <p:sldId id="273" r:id="rId18"/>
    <p:sldId id="276" r:id="rId19"/>
    <p:sldId id="275" r:id="rId20"/>
    <p:sldId id="277" r:id="rId21"/>
    <p:sldId id="278" r:id="rId22"/>
    <p:sldId id="279" r:id="rId23"/>
    <p:sldId id="280" r:id="rId24"/>
    <p:sldId id="281" r:id="rId25"/>
    <p:sldId id="284" r:id="rId26"/>
    <p:sldId id="285" r:id="rId27"/>
    <p:sldId id="282" r:id="rId28"/>
    <p:sldId id="288" r:id="rId29"/>
    <p:sldId id="289" r:id="rId30"/>
    <p:sldId id="316" r:id="rId31"/>
    <p:sldId id="283" r:id="rId32"/>
    <p:sldId id="290" r:id="rId33"/>
    <p:sldId id="291" r:id="rId34"/>
    <p:sldId id="292" r:id="rId35"/>
    <p:sldId id="294" r:id="rId36"/>
    <p:sldId id="295" r:id="rId37"/>
    <p:sldId id="317" r:id="rId38"/>
    <p:sldId id="297" r:id="rId39"/>
    <p:sldId id="299" r:id="rId40"/>
    <p:sldId id="300" r:id="rId41"/>
    <p:sldId id="301" r:id="rId42"/>
    <p:sldId id="302" r:id="rId43"/>
    <p:sldId id="318" r:id="rId44"/>
    <p:sldId id="304" r:id="rId45"/>
    <p:sldId id="258" r:id="rId46"/>
  </p:sldIdLst>
  <p:sldSz cx="14630400" cy="8229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652463" indent="-195263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1304925" indent="-390525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958975" indent="-587375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2611438" indent="-782638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7EB"/>
    <a:srgbClr val="BBEFFF"/>
    <a:srgbClr val="A0DBFF"/>
    <a:srgbClr val="003471"/>
    <a:srgbClr val="B2D235"/>
    <a:srgbClr val="7491CC"/>
    <a:srgbClr val="ABAECC"/>
    <a:srgbClr val="C1C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66" autoAdjust="0"/>
    <p:restoredTop sz="95313"/>
  </p:normalViewPr>
  <p:slideViewPr>
    <p:cSldViewPr>
      <p:cViewPr varScale="1">
        <p:scale>
          <a:sx n="73" d="100"/>
          <a:sy n="73" d="100"/>
        </p:scale>
        <p:origin x="60" y="400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6B82DA-5426-EB49-BCC8-3F5AA48E5382}" type="datetimeFigureOut">
              <a:rPr lang="en-US" altLang="zh-CN"/>
              <a:pPr/>
              <a:t>10/27/2016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E331AC1-70FE-EE4E-97F4-77B418AA9E3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C7B40-5FBC-D14A-920B-D0157C68A2B0}" type="datetimeFigureOut">
              <a:rPr kumimoji="1" lang="zh-CN" altLang="en-US" smtClean="0"/>
              <a:t>16/10/27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1CF51-F563-7042-8C2D-4CC7A3A8F39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700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1CF51-F563-7042-8C2D-4CC7A3A8F39B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7142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1CF51-F563-7042-8C2D-4CC7A3A8F39B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483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communicate data with countable in-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teger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units, which is easy for visual comparison </a:t>
            </a:r>
            <a:endParaRPr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1CF51-F563-7042-8C2D-4CC7A3A8F39B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8034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1CF51-F563-7042-8C2D-4CC7A3A8F39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1378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1CF51-F563-7042-8C2D-4CC7A3A8F39B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8714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1CF51-F563-7042-8C2D-4CC7A3A8F39B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2825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1CF51-F563-7042-8C2D-4CC7A3A8F39B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0686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1CF51-F563-7042-8C2D-4CC7A3A8F39B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2491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1CF51-F563-7042-8C2D-4CC7A3A8F39B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1387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1CF51-F563-7042-8C2D-4CC7A3A8F39B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327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S16-ppt-light-title-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66800" y="3581400"/>
            <a:ext cx="12573000" cy="2286000"/>
          </a:xfrm>
          <a:prstGeom prst="rect">
            <a:avLst/>
          </a:prstGeom>
        </p:spPr>
        <p:txBody>
          <a:bodyPr/>
          <a:lstStyle>
            <a:lvl1pPr algn="l"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6096000"/>
            <a:ext cx="12573000" cy="1524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36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VIS16-ppt-light-child-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 userDrawn="1"/>
        </p:nvSpPr>
        <p:spPr bwMode="auto">
          <a:xfrm>
            <a:off x="0" y="2514600"/>
            <a:ext cx="14630400" cy="4800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981200"/>
            <a:ext cx="13639800" cy="5334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itle Placeholder 3"/>
          <p:cNvSpPr>
            <a:spLocks noGrp="1"/>
          </p:cNvSpPr>
          <p:nvPr>
            <p:ph type="title"/>
          </p:nvPr>
        </p:nvSpPr>
        <p:spPr>
          <a:xfrm>
            <a:off x="457200" y="330200"/>
            <a:ext cx="13639800" cy="1422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13754100" y="766393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716D5BD-5642-4C4F-B62B-C883F650EA6C}" type="slidenum">
              <a:rPr lang="zh-CN" altLang="en-US" sz="1800" smtClean="0"/>
              <a:t>‹#›</a:t>
            </a:fld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VIS16-ppt-light-child-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矩形 3"/>
          <p:cNvSpPr/>
          <p:nvPr userDrawn="1"/>
        </p:nvSpPr>
        <p:spPr bwMode="auto">
          <a:xfrm>
            <a:off x="0" y="2514600"/>
            <a:ext cx="14630400" cy="47244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uk-UA" altLang="zh-CN" smtClean="0"/>
              <a:t>&lt;#&gt;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4636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VIS16-ppt-light-child-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 bwMode="auto">
          <a:xfrm>
            <a:off x="0" y="2514600"/>
            <a:ext cx="14630400" cy="47244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uk-UA" altLang="zh-CN" smtClean="0"/>
              <a:t>&lt;#&gt;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VIS16-ppt-light-divider-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48000" y="2743200"/>
            <a:ext cx="10058400" cy="2819400"/>
          </a:xfrm>
        </p:spPr>
        <p:txBody>
          <a:bodyPr anchor="ctr"/>
          <a:lstStyle>
            <a:lvl1pPr marL="0" indent="0">
              <a:buNone/>
              <a:defRPr sz="5000">
                <a:solidFill>
                  <a:srgbClr val="263B86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uk-UA" altLang="zh-CN" smtClean="0"/>
              <a:t>&lt;#&gt;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13639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7" name="Title Placeholder 3"/>
          <p:cNvSpPr>
            <a:spLocks noGrp="1"/>
          </p:cNvSpPr>
          <p:nvPr>
            <p:ph type="title"/>
          </p:nvPr>
        </p:nvSpPr>
        <p:spPr bwMode="auto">
          <a:xfrm>
            <a:off x="457200" y="330200"/>
            <a:ext cx="136398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uk-UA" altLang="zh-CN" smtClean="0"/>
              <a:t>&lt;#&gt;</a:t>
            </a:r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105CA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105CA4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105CA4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105CA4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105CA4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653110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1306220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959331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2612441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34963" indent="-334963" algn="l" rtl="0" eaLnBrk="0" fontAlgn="base" hangingPunct="0">
        <a:spcBef>
          <a:spcPts val="400"/>
        </a:spcBef>
        <a:spcAft>
          <a:spcPts val="200"/>
        </a:spcAft>
        <a:buClr>
          <a:schemeClr val="bg2"/>
        </a:buClr>
        <a:buChar char="•"/>
        <a:defRPr sz="3400">
          <a:solidFill>
            <a:srgbClr val="262626"/>
          </a:solidFill>
          <a:latin typeface="+mn-lt"/>
          <a:ea typeface="+mn-ea"/>
          <a:cs typeface="+mn-cs"/>
        </a:defRPr>
      </a:lvl1pPr>
      <a:lvl2pPr marL="687388" indent="-352425" algn="l" rtl="0" eaLnBrk="0" fontAlgn="base" hangingPunct="0">
        <a:spcBef>
          <a:spcPts val="400"/>
        </a:spcBef>
        <a:spcAft>
          <a:spcPts val="200"/>
        </a:spcAft>
        <a:buClr>
          <a:srgbClr val="ADD3F7"/>
        </a:buClr>
        <a:buFont typeface="Times" charset="0"/>
        <a:buChar char="•"/>
        <a:defRPr sz="3400">
          <a:solidFill>
            <a:srgbClr val="262626"/>
          </a:solidFill>
          <a:latin typeface="+mn-lt"/>
          <a:ea typeface="+mn-ea"/>
          <a:cs typeface="ＭＳ Ｐゴシック" charset="0"/>
        </a:defRPr>
      </a:lvl2pPr>
      <a:lvl3pPr marL="1631950" indent="-325438" algn="l" rtl="0" eaLnBrk="0" fontAlgn="base" hangingPunct="0">
        <a:spcBef>
          <a:spcPts val="400"/>
        </a:spcBef>
        <a:spcAft>
          <a:spcPts val="200"/>
        </a:spcAft>
        <a:buChar char="•"/>
        <a:defRPr sz="2800">
          <a:solidFill>
            <a:srgbClr val="262626"/>
          </a:solidFill>
          <a:latin typeface="+mn-lt"/>
          <a:ea typeface="+mn-ea"/>
          <a:cs typeface="ＭＳ Ｐゴシック" charset="0"/>
        </a:defRPr>
      </a:lvl3pPr>
      <a:lvl4pPr marL="2284413" indent="-325438" algn="l" rtl="0" eaLnBrk="0" fontAlgn="base" hangingPunct="0">
        <a:spcBef>
          <a:spcPts val="400"/>
        </a:spcBef>
        <a:spcAft>
          <a:spcPts val="200"/>
        </a:spcAft>
        <a:buChar char="–"/>
        <a:defRPr sz="2800">
          <a:solidFill>
            <a:srgbClr val="262626"/>
          </a:solidFill>
          <a:latin typeface="+mn-lt"/>
          <a:ea typeface="+mn-ea"/>
          <a:cs typeface="ＭＳ Ｐゴシック" charset="0"/>
        </a:defRPr>
      </a:lvl4pPr>
      <a:lvl5pPr marL="2938463" indent="-325438" algn="l" rtl="0" eaLnBrk="0" fontAlgn="base" hangingPunct="0">
        <a:spcBef>
          <a:spcPts val="400"/>
        </a:spcBef>
        <a:spcAft>
          <a:spcPts val="200"/>
        </a:spcAft>
        <a:buChar char="»"/>
        <a:defRPr sz="2800">
          <a:solidFill>
            <a:srgbClr val="262626"/>
          </a:solidFill>
          <a:latin typeface="+mn-lt"/>
          <a:ea typeface="+mn-ea"/>
          <a:cs typeface="ＭＳ Ｐゴシック" charset="0"/>
        </a:defRPr>
      </a:lvl5pPr>
      <a:lvl6pPr marL="3592106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6pPr>
      <a:lvl7pPr marL="4245216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7pPr>
      <a:lvl8pPr marL="4898327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8pPr>
      <a:lvl9pPr marL="5551437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9.emf"/><Relationship Id="rId5" Type="http://schemas.openxmlformats.org/officeDocument/2006/relationships/image" Target="../media/image23.emf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5.emf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ctrTitle"/>
          </p:nvPr>
        </p:nvSpPr>
        <p:spPr>
          <a:xfrm>
            <a:off x="1063752" y="2667000"/>
            <a:ext cx="12573000" cy="2286000"/>
          </a:xfrm>
        </p:spPr>
        <p:txBody>
          <a:bodyPr/>
          <a:lstStyle/>
          <a:p>
            <a:r>
              <a:rPr lang="en-US" altLang="zh-CN" sz="4400" b="1" dirty="0"/>
              <a:t>D-Map: Visual Analysis of Ego-centric Information Diffusion Patterns in Social Media </a:t>
            </a:r>
            <a:endParaRPr lang="en-US" altLang="zh-CN" sz="4400" dirty="0"/>
          </a:p>
        </p:txBody>
      </p:sp>
      <p:sp>
        <p:nvSpPr>
          <p:cNvPr id="14" name="Subtítulo 2"/>
          <p:cNvSpPr>
            <a:spLocks noGrp="1"/>
          </p:cNvSpPr>
          <p:nvPr>
            <p:ph type="subTitle" idx="1"/>
          </p:nvPr>
        </p:nvSpPr>
        <p:spPr>
          <a:xfrm>
            <a:off x="3276600" y="5486400"/>
            <a:ext cx="10360152" cy="1046664"/>
          </a:xfrm>
        </p:spPr>
        <p:txBody>
          <a:bodyPr>
            <a:normAutofit fontScale="92500"/>
          </a:bodyPr>
          <a:lstStyle/>
          <a:p>
            <a:r>
              <a:rPr lang="es-MX" sz="2400" dirty="0" smtClean="0">
                <a:solidFill>
                  <a:srgbClr val="0E345A"/>
                </a:solidFill>
              </a:rPr>
              <a:t>Siming Chen</a:t>
            </a:r>
            <a:r>
              <a:rPr lang="es-MX" sz="2400" baseline="30000" dirty="0" smtClean="0">
                <a:solidFill>
                  <a:srgbClr val="0E345A"/>
                </a:solidFill>
              </a:rPr>
              <a:t>1</a:t>
            </a:r>
            <a:r>
              <a:rPr lang="es-MX" sz="2400" dirty="0" smtClean="0">
                <a:solidFill>
                  <a:srgbClr val="0E345A"/>
                </a:solidFill>
              </a:rPr>
              <a:t>, </a:t>
            </a:r>
            <a:r>
              <a:rPr lang="en-US" altLang="zh-CN" sz="2400" dirty="0" err="1" smtClean="0">
                <a:solidFill>
                  <a:srgbClr val="0E345A"/>
                </a:solidFill>
              </a:rPr>
              <a:t>Shuai</a:t>
            </a:r>
            <a:r>
              <a:rPr lang="zh-CN" altLang="en-US" sz="2400" dirty="0" smtClean="0">
                <a:solidFill>
                  <a:srgbClr val="0E345A"/>
                </a:solidFill>
              </a:rPr>
              <a:t> </a:t>
            </a:r>
            <a:r>
              <a:rPr lang="en-US" altLang="zh-CN" sz="2400" dirty="0" smtClean="0">
                <a:solidFill>
                  <a:srgbClr val="0E345A"/>
                </a:solidFill>
              </a:rPr>
              <a:t>Chen</a:t>
            </a:r>
            <a:r>
              <a:rPr lang="es-MX" altLang="zh-CN" sz="2400" baseline="30000" dirty="0" smtClean="0">
                <a:solidFill>
                  <a:srgbClr val="0E345A"/>
                </a:solidFill>
              </a:rPr>
              <a:t>1</a:t>
            </a:r>
            <a:r>
              <a:rPr lang="en-US" altLang="zh-CN" sz="2400" dirty="0" smtClean="0">
                <a:solidFill>
                  <a:srgbClr val="0E345A"/>
                </a:solidFill>
              </a:rPr>
              <a:t>, </a:t>
            </a:r>
            <a:r>
              <a:rPr lang="en-US" sz="2400" dirty="0" err="1" smtClean="0">
                <a:solidFill>
                  <a:srgbClr val="0E345A"/>
                </a:solidFill>
              </a:rPr>
              <a:t>Zhenhuang</a:t>
            </a:r>
            <a:r>
              <a:rPr lang="en-US" sz="2400" dirty="0" smtClean="0">
                <a:solidFill>
                  <a:srgbClr val="0E345A"/>
                </a:solidFill>
              </a:rPr>
              <a:t> Wang</a:t>
            </a:r>
            <a:r>
              <a:rPr lang="es-MX" altLang="zh-CN" sz="2400" baseline="30000" dirty="0">
                <a:solidFill>
                  <a:srgbClr val="0E345A"/>
                </a:solidFill>
              </a:rPr>
              <a:t>1</a:t>
            </a:r>
            <a:r>
              <a:rPr lang="en-US" sz="2400" dirty="0" smtClean="0">
                <a:solidFill>
                  <a:srgbClr val="0E345A"/>
                </a:solidFill>
              </a:rPr>
              <a:t>, </a:t>
            </a:r>
            <a:r>
              <a:rPr lang="en-US" sz="2400" dirty="0" err="1" smtClean="0">
                <a:solidFill>
                  <a:srgbClr val="0E345A"/>
                </a:solidFill>
              </a:rPr>
              <a:t>Jie</a:t>
            </a:r>
            <a:r>
              <a:rPr lang="en-US" sz="2400" dirty="0" smtClean="0">
                <a:solidFill>
                  <a:srgbClr val="0E345A"/>
                </a:solidFill>
              </a:rPr>
              <a:t> Liang</a:t>
            </a:r>
            <a:r>
              <a:rPr lang="en-US" altLang="zh-CN" sz="2400" baseline="30000" dirty="0" smtClean="0">
                <a:solidFill>
                  <a:srgbClr val="0E345A"/>
                </a:solidFill>
              </a:rPr>
              <a:t>1,</a:t>
            </a:r>
            <a:r>
              <a:rPr lang="zh-CN" altLang="en-US" sz="2400" baseline="30000" dirty="0" smtClean="0">
                <a:solidFill>
                  <a:srgbClr val="0E345A"/>
                </a:solidFill>
              </a:rPr>
              <a:t> </a:t>
            </a:r>
            <a:r>
              <a:rPr lang="en-US" altLang="zh-CN" sz="2400" baseline="30000" dirty="0" smtClean="0">
                <a:solidFill>
                  <a:srgbClr val="0E345A"/>
                </a:solidFill>
              </a:rPr>
              <a:t>2</a:t>
            </a:r>
            <a:r>
              <a:rPr lang="en-US" sz="2400" dirty="0" smtClean="0">
                <a:solidFill>
                  <a:srgbClr val="0E345A"/>
                </a:solidFill>
              </a:rPr>
              <a:t>, </a:t>
            </a:r>
            <a:r>
              <a:rPr lang="es-MX" altLang="zh-CN" sz="2400" dirty="0">
                <a:solidFill>
                  <a:srgbClr val="0E345A"/>
                </a:solidFill>
              </a:rPr>
              <a:t>Xiaoru Yuan</a:t>
            </a:r>
            <a:r>
              <a:rPr lang="es-MX" altLang="zh-CN" sz="2400" baseline="30000" dirty="0">
                <a:solidFill>
                  <a:srgbClr val="0E345A"/>
                </a:solidFill>
              </a:rPr>
              <a:t>1</a:t>
            </a:r>
            <a:r>
              <a:rPr lang="en-US" altLang="zh-CN" sz="2400" dirty="0">
                <a:solidFill>
                  <a:srgbClr val="0E345A"/>
                </a:solidFill>
              </a:rPr>
              <a:t>, </a:t>
            </a:r>
            <a:endParaRPr lang="zh-CN" altLang="en-US" sz="2400" dirty="0" smtClean="0">
              <a:solidFill>
                <a:srgbClr val="0E345A"/>
              </a:solidFill>
            </a:endParaRPr>
          </a:p>
          <a:p>
            <a:r>
              <a:rPr lang="en-US" altLang="zh-CN" sz="2400" dirty="0" smtClean="0">
                <a:solidFill>
                  <a:srgbClr val="0E345A"/>
                </a:solidFill>
              </a:rPr>
              <a:t>Nan</a:t>
            </a:r>
            <a:r>
              <a:rPr lang="zh-CN" altLang="en-US" sz="2400" dirty="0" smtClean="0">
                <a:solidFill>
                  <a:srgbClr val="0E345A"/>
                </a:solidFill>
              </a:rPr>
              <a:t> </a:t>
            </a:r>
            <a:r>
              <a:rPr lang="en-US" altLang="zh-CN" sz="2400" dirty="0" smtClean="0">
                <a:solidFill>
                  <a:srgbClr val="0E345A"/>
                </a:solidFill>
              </a:rPr>
              <a:t>Cao</a:t>
            </a:r>
            <a:r>
              <a:rPr lang="en-US" altLang="zh-CN" sz="2400" baseline="30000" dirty="0" smtClean="0">
                <a:solidFill>
                  <a:srgbClr val="0E345A"/>
                </a:solidFill>
              </a:rPr>
              <a:t>3</a:t>
            </a:r>
            <a:r>
              <a:rPr lang="en-US" altLang="zh-CN" sz="2400" dirty="0" smtClean="0">
                <a:solidFill>
                  <a:srgbClr val="0E345A"/>
                </a:solidFill>
              </a:rPr>
              <a:t>, </a:t>
            </a:r>
            <a:r>
              <a:rPr lang="en-US" altLang="zh-CN" sz="2400" dirty="0" err="1" smtClean="0">
                <a:solidFill>
                  <a:srgbClr val="0E345A"/>
                </a:solidFill>
              </a:rPr>
              <a:t>Yadong</a:t>
            </a:r>
            <a:r>
              <a:rPr lang="zh-CN" altLang="en-US" sz="2400" dirty="0" smtClean="0">
                <a:solidFill>
                  <a:srgbClr val="0E345A"/>
                </a:solidFill>
              </a:rPr>
              <a:t> </a:t>
            </a:r>
            <a:r>
              <a:rPr lang="en-US" altLang="zh-CN" sz="2400" dirty="0" smtClean="0">
                <a:solidFill>
                  <a:srgbClr val="0E345A"/>
                </a:solidFill>
              </a:rPr>
              <a:t>Wu</a:t>
            </a:r>
            <a:r>
              <a:rPr lang="en-US" altLang="zh-CN" sz="2400" baseline="30000" dirty="0">
                <a:solidFill>
                  <a:srgbClr val="0E345A"/>
                </a:solidFill>
              </a:rPr>
              <a:t>4</a:t>
            </a:r>
            <a:endParaRPr lang="es-MX" sz="2400" dirty="0">
              <a:solidFill>
                <a:srgbClr val="0E345A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63598" y="6533064"/>
            <a:ext cx="106731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800" baseline="300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1 </a:t>
            </a:r>
            <a:r>
              <a:rPr lang="en-US" altLang="zh-CN" sz="18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Key </a:t>
            </a:r>
            <a:r>
              <a:rPr lang="en-US" altLang="zh-CN" sz="1800" dirty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Laboratory of Machine Perception (Ministry of Education</a:t>
            </a:r>
            <a:r>
              <a:rPr lang="en-US" altLang="zh-CN" sz="18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), School </a:t>
            </a:r>
            <a:r>
              <a:rPr lang="en-US" altLang="zh-CN" sz="1800" dirty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of EECS, Peking </a:t>
            </a:r>
            <a:r>
              <a:rPr lang="en-US" altLang="zh-CN" sz="18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University</a:t>
            </a:r>
          </a:p>
          <a:p>
            <a:pPr algn="r"/>
            <a:r>
              <a:rPr lang="en-US" altLang="zh-CN" sz="1800" baseline="300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2 </a:t>
            </a:r>
            <a:r>
              <a:rPr lang="en-US" altLang="zh-CN" sz="18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Faculty of Engineer and Information Technology, The University of Technology, Sydney, Australia</a:t>
            </a:r>
            <a:br>
              <a:rPr lang="en-US" altLang="zh-CN" sz="18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</a:br>
            <a:r>
              <a:rPr lang="en-US" altLang="zh-CN" sz="1800" baseline="30000" dirty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3</a:t>
            </a:r>
            <a:r>
              <a:rPr lang="en-US" altLang="zh-CN" sz="1800" baseline="300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 </a:t>
            </a:r>
            <a:r>
              <a:rPr lang="en-US" altLang="zh-CN" sz="18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New York University, Shanghai, China</a:t>
            </a:r>
          </a:p>
          <a:p>
            <a:pPr algn="r"/>
            <a:r>
              <a:rPr lang="en-US" altLang="zh-CN" sz="1800" baseline="300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4 </a:t>
            </a:r>
            <a:r>
              <a:rPr lang="en-US" altLang="zh-CN" sz="1800" dirty="0" smtClean="0">
                <a:solidFill>
                  <a:srgbClr val="0E345A"/>
                </a:solidFill>
                <a:latin typeface="Arial"/>
                <a:ea typeface="Arial Hebrew" charset="0"/>
                <a:cs typeface="Arial"/>
              </a:rPr>
              <a:t>Southwest University of Science and Technology, China </a:t>
            </a:r>
          </a:p>
          <a:p>
            <a:pPr algn="r"/>
            <a:endParaRPr lang="en-US" altLang="zh-CN" sz="1800" dirty="0" smtClean="0">
              <a:solidFill>
                <a:srgbClr val="0E345A"/>
              </a:solidFill>
              <a:latin typeface="Arial"/>
              <a:ea typeface="Arial Hebrew" charset="0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12"/>
    </mc:Choice>
    <mc:Fallback xmlns="">
      <p:transition spd="slow" advTm="3681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Characteristics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91" y="1981200"/>
            <a:ext cx="9193409" cy="4876800"/>
          </a:xfrm>
          <a:prstGeom prst="rect">
            <a:avLst/>
          </a:prstGeom>
        </p:spPr>
      </p:pic>
      <p:sp>
        <p:nvSpPr>
          <p:cNvPr id="7" name="内容占位符 1"/>
          <p:cNvSpPr txBox="1">
            <a:spLocks/>
          </p:cNvSpPr>
          <p:nvPr/>
        </p:nvSpPr>
        <p:spPr bwMode="auto">
          <a:xfrm>
            <a:off x="457200" y="1981200"/>
            <a:ext cx="5715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334963" indent="-334963" algn="l" rtl="0" eaLnBrk="0" fontAlgn="base" hangingPunct="0">
              <a:spcBef>
                <a:spcPts val="400"/>
              </a:spcBef>
              <a:spcAft>
                <a:spcPts val="200"/>
              </a:spcAft>
              <a:buClr>
                <a:schemeClr val="bg2"/>
              </a:buClr>
              <a:buChar char="•"/>
              <a:defRPr sz="34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687388" indent="-352425" algn="l" rtl="0" eaLnBrk="0" fontAlgn="base" hangingPunct="0">
              <a:spcBef>
                <a:spcPts val="400"/>
              </a:spcBef>
              <a:spcAft>
                <a:spcPts val="200"/>
              </a:spcAft>
              <a:buClr>
                <a:srgbClr val="ADD3F7"/>
              </a:buClr>
              <a:buFont typeface="Times" charset="0"/>
              <a:buChar char="•"/>
              <a:defRPr sz="34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2pPr>
            <a:lvl3pPr marL="1631950" indent="-325438" algn="l" rtl="0" eaLnBrk="0" fontAlgn="base" hangingPunct="0">
              <a:spcBef>
                <a:spcPts val="400"/>
              </a:spcBef>
              <a:spcAft>
                <a:spcPts val="200"/>
              </a:spcAft>
              <a:buChar char="•"/>
              <a:defRPr sz="28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3pPr>
            <a:lvl4pPr marL="2284413" indent="-325438" algn="l" rtl="0" eaLnBrk="0" fontAlgn="base" hangingPunct="0">
              <a:spcBef>
                <a:spcPts val="400"/>
              </a:spcBef>
              <a:spcAft>
                <a:spcPts val="200"/>
              </a:spcAft>
              <a:buChar char="–"/>
              <a:defRPr sz="28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4pPr>
            <a:lvl5pPr marL="2938463" indent="-325438" algn="l" rtl="0" eaLnBrk="0" fontAlgn="base" hangingPunct="0">
              <a:spcBef>
                <a:spcPts val="400"/>
              </a:spcBef>
              <a:spcAft>
                <a:spcPts val="200"/>
              </a:spcAft>
              <a:buChar char="»"/>
              <a:defRPr sz="28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5pPr>
            <a:lvl6pPr marL="359210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6pPr>
            <a:lvl7pPr marL="424521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7pPr>
            <a:lvl8pPr marL="489832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8pPr>
            <a:lvl9pPr marL="555143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800" kern="0" dirty="0" smtClean="0"/>
              <a:t>Participating Features </a:t>
            </a:r>
          </a:p>
          <a:p>
            <a:pPr lvl="1"/>
            <a:r>
              <a:rPr lang="en-US" altLang="zh-CN" sz="2000" kern="0" dirty="0" smtClean="0"/>
              <a:t>Community / Number / Activeness</a:t>
            </a:r>
            <a:endParaRPr lang="zh-CN" altLang="en-US" sz="2800" kern="0" dirty="0" smtClean="0"/>
          </a:p>
          <a:p>
            <a:r>
              <a:rPr lang="en-US" altLang="zh-CN" sz="2800" b="1" kern="0" dirty="0" smtClean="0"/>
              <a:t>Influence of the Participants</a:t>
            </a:r>
            <a:r>
              <a:rPr lang="en-US" altLang="zh-CN" sz="2800" kern="0" dirty="0" smtClean="0"/>
              <a:t> </a:t>
            </a:r>
          </a:p>
          <a:p>
            <a:pPr lvl="1"/>
            <a:r>
              <a:rPr lang="en-US" altLang="zh-CN" sz="2000" kern="0" dirty="0" smtClean="0"/>
              <a:t>Direct / Multi-level diffusion</a:t>
            </a:r>
            <a:endParaRPr lang="zh-CN" altLang="en-US" sz="2000" kern="0" dirty="0" smtClean="0"/>
          </a:p>
          <a:p>
            <a:r>
              <a:rPr lang="en-US" altLang="zh-CN" sz="2800" kern="0" dirty="0" smtClean="0">
                <a:solidFill>
                  <a:schemeClr val="bg1"/>
                </a:solidFill>
              </a:rPr>
              <a:t>Key</a:t>
            </a:r>
            <a:r>
              <a:rPr lang="zh-CN" altLang="en-US" sz="2800" kern="0" dirty="0" smtClean="0">
                <a:solidFill>
                  <a:schemeClr val="bg1"/>
                </a:solidFill>
              </a:rPr>
              <a:t> </a:t>
            </a:r>
            <a:r>
              <a:rPr lang="en-US" altLang="zh-CN" sz="2800" kern="0" dirty="0" smtClean="0">
                <a:solidFill>
                  <a:schemeClr val="bg1"/>
                </a:solidFill>
              </a:rPr>
              <a:t>Player</a:t>
            </a:r>
            <a:r>
              <a:rPr lang="zh-CN" altLang="en-US" sz="2800" kern="0" dirty="0" smtClean="0">
                <a:solidFill>
                  <a:schemeClr val="bg1"/>
                </a:solidFill>
              </a:rPr>
              <a:t> </a:t>
            </a:r>
            <a:r>
              <a:rPr lang="en-US" altLang="zh-CN" sz="2800" kern="0" dirty="0" smtClean="0">
                <a:solidFill>
                  <a:schemeClr val="bg1"/>
                </a:solidFill>
              </a:rPr>
              <a:t>Distribution </a:t>
            </a:r>
          </a:p>
          <a:p>
            <a:pPr lvl="1"/>
            <a:r>
              <a:rPr lang="en-US" altLang="zh-CN" sz="2000" kern="0" dirty="0" smtClean="0">
                <a:solidFill>
                  <a:schemeClr val="bg1"/>
                </a:solidFill>
              </a:rPr>
              <a:t>Key player (lead to large reposts)</a:t>
            </a:r>
          </a:p>
          <a:p>
            <a:pPr lvl="1"/>
            <a:r>
              <a:rPr lang="en-US" altLang="zh-CN" sz="2000" kern="0" dirty="0" smtClean="0">
                <a:solidFill>
                  <a:schemeClr val="bg1"/>
                </a:solidFill>
              </a:rPr>
              <a:t>Impact on other people</a:t>
            </a:r>
          </a:p>
          <a:p>
            <a:r>
              <a:rPr lang="en-US" altLang="zh-CN" sz="2800" kern="0" dirty="0" smtClean="0">
                <a:solidFill>
                  <a:schemeClr val="bg1"/>
                </a:solidFill>
              </a:rPr>
              <a:t>Dynamic Diffusion </a:t>
            </a:r>
          </a:p>
          <a:p>
            <a:pPr lvl="1"/>
            <a:r>
              <a:rPr lang="en-US" altLang="zh-CN" sz="2000" kern="0" dirty="0" smtClean="0">
                <a:solidFill>
                  <a:schemeClr val="bg1"/>
                </a:solidFill>
              </a:rPr>
              <a:t>Life periods</a:t>
            </a:r>
          </a:p>
          <a:p>
            <a:pPr lvl="1"/>
            <a:r>
              <a:rPr lang="en-US" altLang="zh-CN" sz="2000" kern="0" dirty="0" smtClean="0">
                <a:solidFill>
                  <a:schemeClr val="bg1"/>
                </a:solidFill>
              </a:rPr>
              <a:t>Latency/ frequency</a:t>
            </a:r>
            <a:endParaRPr lang="zh-CN" altLang="en-US" sz="2800" kern="0" dirty="0" smtClean="0">
              <a:solidFill>
                <a:schemeClr val="bg1"/>
              </a:solidFill>
            </a:endParaRPr>
          </a:p>
          <a:p>
            <a:pPr lvl="1"/>
            <a:endParaRPr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15044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96"/>
    </mc:Choice>
    <mc:Fallback xmlns="">
      <p:transition spd="slow" advTm="2079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91" y="1963271"/>
            <a:ext cx="9193409" cy="48768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Characteristics</a:t>
            </a:r>
            <a:endParaRPr kumimoji="1" lang="zh-CN" altLang="en-US" dirty="0"/>
          </a:p>
        </p:txBody>
      </p:sp>
      <p:sp>
        <p:nvSpPr>
          <p:cNvPr id="7" name="内容占位符 1"/>
          <p:cNvSpPr txBox="1">
            <a:spLocks/>
          </p:cNvSpPr>
          <p:nvPr/>
        </p:nvSpPr>
        <p:spPr bwMode="auto">
          <a:xfrm>
            <a:off x="457200" y="1981200"/>
            <a:ext cx="5029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334963" indent="-334963" algn="l" rtl="0" eaLnBrk="0" fontAlgn="base" hangingPunct="0">
              <a:spcBef>
                <a:spcPts val="400"/>
              </a:spcBef>
              <a:spcAft>
                <a:spcPts val="200"/>
              </a:spcAft>
              <a:buClr>
                <a:schemeClr val="bg2"/>
              </a:buClr>
              <a:buChar char="•"/>
              <a:defRPr sz="34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687388" indent="-352425" algn="l" rtl="0" eaLnBrk="0" fontAlgn="base" hangingPunct="0">
              <a:spcBef>
                <a:spcPts val="400"/>
              </a:spcBef>
              <a:spcAft>
                <a:spcPts val="200"/>
              </a:spcAft>
              <a:buClr>
                <a:srgbClr val="ADD3F7"/>
              </a:buClr>
              <a:buFont typeface="Times" charset="0"/>
              <a:buChar char="•"/>
              <a:defRPr sz="34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2pPr>
            <a:lvl3pPr marL="1631950" indent="-325438" algn="l" rtl="0" eaLnBrk="0" fontAlgn="base" hangingPunct="0">
              <a:spcBef>
                <a:spcPts val="400"/>
              </a:spcBef>
              <a:spcAft>
                <a:spcPts val="200"/>
              </a:spcAft>
              <a:buChar char="•"/>
              <a:defRPr sz="28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3pPr>
            <a:lvl4pPr marL="2284413" indent="-325438" algn="l" rtl="0" eaLnBrk="0" fontAlgn="base" hangingPunct="0">
              <a:spcBef>
                <a:spcPts val="400"/>
              </a:spcBef>
              <a:spcAft>
                <a:spcPts val="200"/>
              </a:spcAft>
              <a:buChar char="–"/>
              <a:defRPr sz="28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4pPr>
            <a:lvl5pPr marL="2938463" indent="-325438" algn="l" rtl="0" eaLnBrk="0" fontAlgn="base" hangingPunct="0">
              <a:spcBef>
                <a:spcPts val="400"/>
              </a:spcBef>
              <a:spcAft>
                <a:spcPts val="200"/>
              </a:spcAft>
              <a:buChar char="»"/>
              <a:defRPr sz="28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5pPr>
            <a:lvl6pPr marL="359210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6pPr>
            <a:lvl7pPr marL="424521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7pPr>
            <a:lvl8pPr marL="489832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8pPr>
            <a:lvl9pPr marL="555143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800" kern="0" dirty="0" smtClean="0"/>
              <a:t>Participating Features </a:t>
            </a:r>
          </a:p>
          <a:p>
            <a:pPr lvl="1"/>
            <a:r>
              <a:rPr lang="en-US" altLang="zh-CN" sz="2000" kern="0" dirty="0" smtClean="0"/>
              <a:t>Community / Number / Activeness</a:t>
            </a:r>
            <a:endParaRPr lang="zh-CN" altLang="en-US" sz="2800" kern="0" dirty="0" smtClean="0"/>
          </a:p>
          <a:p>
            <a:r>
              <a:rPr lang="en-US" altLang="zh-CN" sz="2800" kern="0" dirty="0" smtClean="0"/>
              <a:t>Influence of the Participants </a:t>
            </a:r>
          </a:p>
          <a:p>
            <a:pPr lvl="1"/>
            <a:r>
              <a:rPr lang="en-US" altLang="zh-CN" sz="2000" kern="0" dirty="0" smtClean="0"/>
              <a:t>Direct / Multi-level diffusion</a:t>
            </a:r>
            <a:endParaRPr lang="zh-CN" altLang="en-US" sz="2000" kern="0" dirty="0" smtClean="0"/>
          </a:p>
          <a:p>
            <a:r>
              <a:rPr lang="en-US" altLang="zh-CN" sz="2800" b="1" kern="0" dirty="0" smtClean="0"/>
              <a:t>Key</a:t>
            </a:r>
            <a:r>
              <a:rPr lang="zh-CN" altLang="en-US" sz="2800" b="1" kern="0" dirty="0" smtClean="0"/>
              <a:t> </a:t>
            </a:r>
            <a:r>
              <a:rPr lang="en-US" altLang="zh-CN" sz="2800" b="1" kern="0" dirty="0" smtClean="0"/>
              <a:t>Player</a:t>
            </a:r>
            <a:r>
              <a:rPr lang="zh-CN" altLang="en-US" sz="2800" b="1" kern="0" dirty="0" smtClean="0"/>
              <a:t> </a:t>
            </a:r>
            <a:r>
              <a:rPr lang="en-US" altLang="zh-CN" sz="2800" b="1" kern="0" dirty="0" smtClean="0"/>
              <a:t>Distribution </a:t>
            </a:r>
          </a:p>
          <a:p>
            <a:pPr lvl="1"/>
            <a:r>
              <a:rPr lang="en-US" altLang="zh-CN" sz="2000" kern="0" dirty="0" smtClean="0"/>
              <a:t>Key player (lead to large reposts)</a:t>
            </a:r>
          </a:p>
          <a:p>
            <a:pPr lvl="1"/>
            <a:r>
              <a:rPr lang="en-US" altLang="zh-CN" sz="2000" kern="0" dirty="0" smtClean="0"/>
              <a:t>Impact on other people</a:t>
            </a:r>
          </a:p>
          <a:p>
            <a:r>
              <a:rPr lang="en-US" altLang="zh-CN" sz="2800" kern="0" dirty="0" smtClean="0">
                <a:solidFill>
                  <a:schemeClr val="bg1"/>
                </a:solidFill>
              </a:rPr>
              <a:t>Dynamic Diffusion </a:t>
            </a:r>
          </a:p>
          <a:p>
            <a:pPr lvl="1"/>
            <a:r>
              <a:rPr lang="en-US" altLang="zh-CN" sz="2000" kern="0" dirty="0" smtClean="0">
                <a:solidFill>
                  <a:schemeClr val="bg1"/>
                </a:solidFill>
              </a:rPr>
              <a:t>Life periods</a:t>
            </a:r>
          </a:p>
          <a:p>
            <a:pPr lvl="1"/>
            <a:r>
              <a:rPr lang="en-US" altLang="zh-CN" sz="2000" kern="0" dirty="0" smtClean="0">
                <a:solidFill>
                  <a:schemeClr val="bg1"/>
                </a:solidFill>
              </a:rPr>
              <a:t>Latency/ frequency</a:t>
            </a:r>
            <a:endParaRPr lang="zh-CN" altLang="en-US" sz="2800" kern="0" dirty="0" smtClean="0">
              <a:solidFill>
                <a:schemeClr val="bg1"/>
              </a:solidFill>
            </a:endParaRPr>
          </a:p>
          <a:p>
            <a:pPr lvl="1"/>
            <a:endParaRPr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0908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1"/>
    </mc:Choice>
    <mc:Fallback xmlns="">
      <p:transition spd="slow" advTm="1517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91" y="1981200"/>
            <a:ext cx="9193409" cy="4876800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981200"/>
            <a:ext cx="5029200" cy="5334000"/>
          </a:xfrm>
        </p:spPr>
        <p:txBody>
          <a:bodyPr/>
          <a:lstStyle/>
          <a:p>
            <a:r>
              <a:rPr lang="en-US" altLang="zh-CN" sz="2800" dirty="0"/>
              <a:t>Participating Features </a:t>
            </a:r>
            <a:endParaRPr lang="en-US" altLang="zh-CN" sz="2800" dirty="0" smtClean="0"/>
          </a:p>
          <a:p>
            <a:pPr lvl="1"/>
            <a:r>
              <a:rPr lang="en-US" altLang="zh-CN" sz="2000" dirty="0" smtClean="0"/>
              <a:t>Community / Number / Activeness</a:t>
            </a:r>
            <a:endParaRPr lang="zh-CN" altLang="en-US" sz="2800" dirty="0"/>
          </a:p>
          <a:p>
            <a:r>
              <a:rPr lang="en-US" altLang="zh-CN" sz="2800" dirty="0"/>
              <a:t>Influence </a:t>
            </a:r>
            <a:r>
              <a:rPr lang="en-US" altLang="zh-CN" sz="2800" dirty="0"/>
              <a:t>of the Participants </a:t>
            </a:r>
            <a:endParaRPr lang="en-US" altLang="zh-CN" sz="2800" dirty="0" smtClean="0"/>
          </a:p>
          <a:p>
            <a:pPr lvl="1"/>
            <a:r>
              <a:rPr lang="en-US" altLang="zh-CN" sz="2000" dirty="0" smtClean="0"/>
              <a:t>Direct / Multi-level diffusion</a:t>
            </a:r>
            <a:endParaRPr lang="zh-CN" altLang="en-US" sz="2000" dirty="0"/>
          </a:p>
          <a:p>
            <a:r>
              <a:rPr lang="en-US" altLang="zh-CN" sz="2800" dirty="0"/>
              <a:t>Key</a:t>
            </a:r>
            <a:r>
              <a:rPr lang="zh-CN" altLang="en-US" sz="2800" dirty="0"/>
              <a:t> </a:t>
            </a:r>
            <a:r>
              <a:rPr lang="en-US" altLang="zh-CN" sz="2800" dirty="0"/>
              <a:t>Player</a:t>
            </a:r>
            <a:r>
              <a:rPr lang="zh-CN" altLang="en-US" sz="2800" dirty="0"/>
              <a:t> </a:t>
            </a:r>
            <a:r>
              <a:rPr lang="en-US" altLang="zh-CN" sz="2800" dirty="0"/>
              <a:t>Distribution </a:t>
            </a:r>
            <a:endParaRPr lang="en-US" altLang="zh-CN" sz="2800" dirty="0" smtClean="0"/>
          </a:p>
          <a:p>
            <a:pPr lvl="1"/>
            <a:r>
              <a:rPr lang="en-US" altLang="zh-CN" sz="2000" dirty="0" smtClean="0"/>
              <a:t>Key player (lead to large reposts)</a:t>
            </a:r>
          </a:p>
          <a:p>
            <a:pPr lvl="1"/>
            <a:r>
              <a:rPr lang="en-US" altLang="zh-CN" sz="2000" dirty="0" smtClean="0"/>
              <a:t>Impact on other people</a:t>
            </a:r>
            <a:endParaRPr lang="en-US" altLang="zh-CN" sz="2000" dirty="0"/>
          </a:p>
          <a:p>
            <a:r>
              <a:rPr lang="en-US" altLang="zh-CN" sz="2800" b="1" dirty="0"/>
              <a:t>Dynamic Diffusion </a:t>
            </a:r>
            <a:endParaRPr lang="en-US" altLang="zh-CN" sz="2800" b="1" dirty="0" smtClean="0"/>
          </a:p>
          <a:p>
            <a:pPr lvl="1"/>
            <a:r>
              <a:rPr lang="en-US" altLang="zh-CN" sz="2000" dirty="0" smtClean="0"/>
              <a:t>Life periods</a:t>
            </a:r>
          </a:p>
          <a:p>
            <a:pPr lvl="1"/>
            <a:r>
              <a:rPr lang="en-US" altLang="zh-CN" sz="2000" dirty="0" smtClean="0"/>
              <a:t>Latency/ frequency</a:t>
            </a:r>
            <a:endParaRPr lang="zh-CN" altLang="en-US" sz="2800" dirty="0"/>
          </a:p>
          <a:p>
            <a:pPr lvl="1"/>
            <a:endParaRPr lang="zh-CN" altLang="en-US" sz="2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Characteristics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39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44"/>
    </mc:Choice>
    <mc:Fallback xmlns="">
      <p:transition spd="slow" advTm="2284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234-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37" end="14001.5555"/>
                </p14:media>
              </p:ext>
            </p:extLst>
          </p:nvPr>
        </p:nvPicPr>
        <p:blipFill rotWithShape="1">
          <a:blip r:embed="rId4"/>
          <a:srcRect l="5625" t="13333" r="5312"/>
          <a:stretch>
            <a:fillRect/>
          </a:stretch>
        </p:blipFill>
        <p:spPr>
          <a:xfrm>
            <a:off x="-8467" y="0"/>
            <a:ext cx="14617212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1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10"/>
    </mc:Choice>
    <mc:Fallback xmlns="">
      <p:transition spd="slow" advTm="3811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658" objId="4"/>
        <p14:triggerEvt type="onClick" time="15658" objId="4"/>
        <p14:stopEvt time="24485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981200"/>
            <a:ext cx="4953000" cy="5334000"/>
          </a:xfrm>
        </p:spPr>
        <p:txBody>
          <a:bodyPr/>
          <a:lstStyle/>
          <a:p>
            <a:r>
              <a:rPr lang="en-US" altLang="zh-CN" dirty="0" smtClean="0"/>
              <a:t>Users’ relationship build up their territories </a:t>
            </a:r>
          </a:p>
          <a:p>
            <a:r>
              <a:rPr lang="en-US" altLang="zh-CN" dirty="0" smtClean="0"/>
              <a:t>Information diffusion process</a:t>
            </a:r>
          </a:p>
          <a:p>
            <a:pPr lvl="1"/>
            <a:r>
              <a:rPr lang="en-US" altLang="zh-CN" dirty="0" smtClean="0"/>
              <a:t>“People travelling across multiple countries”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Inspiration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89992"/>
            <a:ext cx="919340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3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0" y="1981200"/>
            <a:ext cx="5131558" cy="5334000"/>
          </a:xfrm>
        </p:spPr>
        <p:txBody>
          <a:bodyPr/>
          <a:lstStyle/>
          <a:p>
            <a:r>
              <a:rPr kumimoji="1" lang="en-US" altLang="zh-CN" dirty="0" smtClean="0"/>
              <a:t>Map-based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metaphor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Constructing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ego-centric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network</a:t>
            </a:r>
            <a:endParaRPr kumimoji="1" lang="zh-CN" altLang="en-US" dirty="0" smtClean="0"/>
          </a:p>
          <a:p>
            <a:pPr lvl="1"/>
            <a:r>
              <a:rPr lang="en-US" altLang="zh-CN" sz="3600" dirty="0" smtClean="0"/>
              <a:t>Mosaic </a:t>
            </a:r>
            <a:r>
              <a:rPr lang="en-US" altLang="zh-CN" sz="3600" dirty="0"/>
              <a:t>cartograms </a:t>
            </a:r>
            <a:endParaRPr lang="zh-CN" altLang="en-US" sz="3600" dirty="0" smtClean="0"/>
          </a:p>
          <a:p>
            <a:pPr lvl="1"/>
            <a:r>
              <a:rPr lang="en-US" altLang="zh-CN" dirty="0"/>
              <a:t>M</a:t>
            </a:r>
            <a:r>
              <a:rPr lang="en-US" altLang="zh-CN" dirty="0" smtClean="0"/>
              <a:t>inimize </a:t>
            </a:r>
            <a:r>
              <a:rPr lang="en-US" altLang="zh-CN" dirty="0"/>
              <a:t>wasted space among items and </a:t>
            </a:r>
            <a:r>
              <a:rPr lang="en-US" altLang="zh-CN" dirty="0" smtClean="0"/>
              <a:t>maximize </a:t>
            </a:r>
            <a:r>
              <a:rPr lang="en-US" altLang="zh-CN" dirty="0"/>
              <a:t>the area inside them. </a:t>
            </a:r>
          </a:p>
          <a:p>
            <a:pPr lvl="1"/>
            <a:endParaRPr lang="en-US" altLang="zh-CN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D-Map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Design</a:t>
            </a:r>
            <a:endParaRPr kumimoji="1"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t="618" b="736"/>
          <a:stretch/>
        </p:blipFill>
        <p:spPr>
          <a:xfrm>
            <a:off x="5131558" y="0"/>
            <a:ext cx="9498842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2"/>
    </mc:Choice>
    <mc:Fallback xmlns="">
      <p:transition spd="slow" advTm="2491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6" r="14749"/>
          <a:stretch/>
        </p:blipFill>
        <p:spPr>
          <a:xfrm>
            <a:off x="0" y="0"/>
            <a:ext cx="14859000" cy="7310336"/>
          </a:xfrm>
        </p:spPr>
      </p:pic>
    </p:spTree>
    <p:extLst>
      <p:ext uri="{BB962C8B-B14F-4D97-AF65-F5344CB8AC3E}">
        <p14:creationId xmlns:p14="http://schemas.microsoft.com/office/powerpoint/2010/main" val="18266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82"/>
    </mc:Choice>
    <mc:Fallback xmlns="">
      <p:transition spd="slow" advTm="6438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D-Map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Design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618" b="736"/>
          <a:stretch/>
        </p:blipFill>
        <p:spPr>
          <a:xfrm>
            <a:off x="-32426" y="2206557"/>
            <a:ext cx="5867400" cy="4518572"/>
          </a:xfrm>
          <a:prstGeom prst="rect">
            <a:avLst/>
          </a:prstGeom>
        </p:spPr>
      </p:pic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974" y="2182238"/>
            <a:ext cx="8795426" cy="4902257"/>
          </a:xfrm>
        </p:spPr>
      </p:pic>
    </p:spTree>
    <p:extLst>
      <p:ext uri="{BB962C8B-B14F-4D97-AF65-F5344CB8AC3E}">
        <p14:creationId xmlns:p14="http://schemas.microsoft.com/office/powerpoint/2010/main" val="12103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62"/>
    </mc:Choice>
    <mc:Fallback xmlns="">
      <p:transition spd="slow" advTm="8836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1" y="3581400"/>
            <a:ext cx="13714878" cy="2057400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D-Map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Constructing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Process</a:t>
            </a:r>
            <a:endParaRPr kumimoji="1"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8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5"/>
    </mc:Choice>
    <mc:Fallback xmlns="">
      <p:transition spd="slow" advTm="8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4.16667E-6 -0.15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3930842"/>
            <a:ext cx="5791200" cy="3384358"/>
          </a:xfrm>
        </p:spPr>
        <p:txBody>
          <a:bodyPr/>
          <a:lstStyle/>
          <a:p>
            <a:r>
              <a:rPr kumimoji="1" lang="en-US" altLang="zh-CN" sz="2400" dirty="0" smtClean="0"/>
              <a:t>Input: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r</a:t>
            </a:r>
            <a:r>
              <a:rPr kumimoji="1" lang="en-US" altLang="zh-CN" sz="2400" dirty="0" smtClean="0"/>
              <a:t>eposting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trees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of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each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source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err="1" smtClean="0"/>
              <a:t>weibos</a:t>
            </a:r>
            <a:endParaRPr kumimoji="1" lang="zh-CN" altLang="en-US" sz="2400" dirty="0"/>
          </a:p>
          <a:p>
            <a:r>
              <a:rPr kumimoji="1" lang="en-US" altLang="zh-CN" sz="2400" dirty="0" smtClean="0"/>
              <a:t>Process:</a:t>
            </a:r>
            <a:r>
              <a:rPr kumimoji="1" lang="zh-CN" altLang="en-US" sz="2400" dirty="0" smtClean="0"/>
              <a:t> </a:t>
            </a:r>
          </a:p>
          <a:p>
            <a:pPr lvl="1"/>
            <a:r>
              <a:rPr kumimoji="1" lang="en-US" altLang="zh-CN" sz="2400" dirty="0" smtClean="0"/>
              <a:t>Merge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nodes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based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on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same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identity</a:t>
            </a:r>
            <a:endParaRPr kumimoji="1" lang="zh-CN" altLang="en-US" sz="2400" dirty="0" smtClean="0"/>
          </a:p>
          <a:p>
            <a:pPr lvl="1"/>
            <a:r>
              <a:rPr kumimoji="1" lang="en-US" altLang="zh-CN" sz="2400" dirty="0" smtClean="0"/>
              <a:t>Run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force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directed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layout</a:t>
            </a:r>
            <a:endParaRPr kumimoji="1" lang="zh-CN" altLang="en-US" sz="2400" dirty="0" smtClean="0"/>
          </a:p>
          <a:p>
            <a:r>
              <a:rPr kumimoji="1" lang="en-US" altLang="zh-CN" sz="2400" dirty="0" smtClean="0"/>
              <a:t>Output: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Initial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/>
              <a:t>s</a:t>
            </a:r>
            <a:r>
              <a:rPr kumimoji="1" lang="en-US" altLang="zh-CN" sz="2400" dirty="0" smtClean="0"/>
              <a:t>keleton of the ego-centric network</a:t>
            </a:r>
            <a:endParaRPr kumimoji="1" lang="zh-CN" altLang="en-US" sz="2400" dirty="0" smtClean="0"/>
          </a:p>
          <a:p>
            <a:endParaRPr kumimoji="1"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76200"/>
            <a:ext cx="13639800" cy="1422400"/>
          </a:xfrm>
        </p:spPr>
        <p:txBody>
          <a:bodyPr/>
          <a:lstStyle/>
          <a:p>
            <a:r>
              <a:rPr kumimoji="1" lang="en-US" altLang="zh-CN" dirty="0"/>
              <a:t>D-Map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Constructing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Process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–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Step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</a:t>
            </a:r>
            <a:endParaRPr kumimoji="1" lang="zh-CN" altLang="en-US" dirty="0"/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122" y="1813021"/>
            <a:ext cx="1371487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9680973" y="5649162"/>
            <a:ext cx="910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Merge</a:t>
            </a:r>
            <a:endParaRPr kumimoji="1" lang="zh-CN" altLang="en-US" sz="2000" dirty="0" smtClean="0"/>
          </a:p>
          <a:p>
            <a:r>
              <a:rPr kumimoji="1" lang="en-US" altLang="zh-CN" sz="2000" dirty="0" smtClean="0"/>
              <a:t>Trees</a:t>
            </a:r>
            <a:endParaRPr kumimoji="1" lang="zh-CN" altLang="en-US" sz="2000" dirty="0"/>
          </a:p>
        </p:txBody>
      </p:sp>
      <p:cxnSp>
        <p:nvCxnSpPr>
          <p:cNvPr id="19" name="直线箭头连接符 18"/>
          <p:cNvCxnSpPr>
            <a:stCxn id="8" idx="3"/>
          </p:cNvCxnSpPr>
          <p:nvPr/>
        </p:nvCxnSpPr>
        <p:spPr bwMode="auto">
          <a:xfrm flipV="1">
            <a:off x="9488318" y="5584686"/>
            <a:ext cx="1362110" cy="178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4" name="组 23"/>
          <p:cNvGrpSpPr/>
          <p:nvPr/>
        </p:nvGrpSpPr>
        <p:grpSpPr>
          <a:xfrm>
            <a:off x="6287918" y="4226181"/>
            <a:ext cx="3250078" cy="2803329"/>
            <a:chOff x="6287918" y="4226181"/>
            <a:chExt cx="3250078" cy="280332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7918" y="4226181"/>
              <a:ext cx="3200400" cy="2752792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8114208" y="4495800"/>
              <a:ext cx="1423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 smtClean="0"/>
                <a:t>Dash:</a:t>
              </a:r>
              <a:r>
                <a:rPr kumimoji="1" lang="zh-CN" altLang="en-US" sz="2000" dirty="0" smtClean="0"/>
                <a:t> </a:t>
              </a:r>
              <a:r>
                <a:rPr kumimoji="1" lang="en-US" altLang="zh-CN" sz="2000" dirty="0" smtClean="0"/>
                <a:t>the</a:t>
              </a:r>
              <a:r>
                <a:rPr kumimoji="1" lang="zh-CN" altLang="en-US" sz="2000" dirty="0" smtClean="0"/>
                <a:t> </a:t>
              </a:r>
            </a:p>
            <a:p>
              <a:r>
                <a:rPr kumimoji="1" lang="en-US" altLang="zh-CN" sz="2000" dirty="0" smtClean="0"/>
                <a:t>Same</a:t>
              </a:r>
              <a:r>
                <a:rPr kumimoji="1" lang="zh-CN" altLang="en-US" sz="2000" dirty="0" smtClean="0"/>
                <a:t> </a:t>
              </a:r>
              <a:r>
                <a:rPr kumimoji="1" lang="en-US" altLang="zh-CN" sz="2000" dirty="0" smtClean="0"/>
                <a:t>user</a:t>
              </a:r>
              <a:endParaRPr kumimoji="1" lang="zh-CN" altLang="en-US" sz="2000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400800" y="6629400"/>
              <a:ext cx="16097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 smtClean="0"/>
                <a:t>Centric</a:t>
              </a:r>
              <a:r>
                <a:rPr kumimoji="1" lang="zh-CN" altLang="en-US" sz="2000" dirty="0" smtClean="0"/>
                <a:t> </a:t>
              </a:r>
              <a:r>
                <a:rPr kumimoji="1" lang="en-US" altLang="zh-CN" sz="2000" dirty="0" smtClean="0"/>
                <a:t>User</a:t>
              </a:r>
              <a:endParaRPr kumimoji="1" lang="zh-CN" altLang="en-US" sz="2000" dirty="0"/>
            </a:p>
          </p:txBody>
        </p:sp>
      </p:grpSp>
      <p:grpSp>
        <p:nvGrpSpPr>
          <p:cNvPr id="25" name="组 24"/>
          <p:cNvGrpSpPr/>
          <p:nvPr/>
        </p:nvGrpSpPr>
        <p:grpSpPr>
          <a:xfrm>
            <a:off x="10850428" y="4226181"/>
            <a:ext cx="3211012" cy="2717010"/>
            <a:chOff x="10850428" y="4226181"/>
            <a:chExt cx="3211012" cy="271701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50428" y="4226181"/>
              <a:ext cx="3211012" cy="2717010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1921973" y="4712583"/>
              <a:ext cx="10679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 smtClean="0"/>
                <a:t>Centric</a:t>
              </a:r>
              <a:r>
                <a:rPr kumimoji="1" lang="zh-CN" altLang="en-US" sz="2000" dirty="0" smtClean="0"/>
                <a:t> </a:t>
              </a:r>
            </a:p>
            <a:p>
              <a:r>
                <a:rPr kumimoji="1" lang="en-US" altLang="zh-CN" sz="2000" dirty="0" smtClean="0"/>
                <a:t>User</a:t>
              </a:r>
              <a:endParaRPr kumimoji="1" lang="zh-CN" altLang="en-US" sz="2000" dirty="0"/>
            </a:p>
          </p:txBody>
        </p:sp>
      </p:grpSp>
      <p:sp>
        <p:nvSpPr>
          <p:cNvPr id="22" name="矩形 21"/>
          <p:cNvSpPr/>
          <p:nvPr/>
        </p:nvSpPr>
        <p:spPr bwMode="auto">
          <a:xfrm>
            <a:off x="228600" y="1676400"/>
            <a:ext cx="4876800" cy="2254442"/>
          </a:xfrm>
          <a:prstGeom prst="rect">
            <a:avLst/>
          </a:prstGeom>
          <a:noFill/>
          <a:ln w="57150">
            <a:solidFill>
              <a:srgbClr val="6AB7EB"/>
            </a:solidFill>
            <a:prstDash val="lg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885481" y="5093692"/>
            <a:ext cx="567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dirty="0"/>
              <a:t>(a)</a:t>
            </a:r>
            <a:r>
              <a:rPr kumimoji="1" lang="zh-CN" altLang="en-US" sz="2000" dirty="0"/>
              <a:t> </a:t>
            </a:r>
            <a:endParaRPr lang="zh-CN" alt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93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35"/>
    </mc:Choice>
    <mc:Fallback xmlns="">
      <p:transition spd="slow" advTm="3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Entity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Users</a:t>
            </a:r>
            <a:endParaRPr kumimoji="1" lang="zh-CN" altLang="en-US" dirty="0" smtClean="0"/>
          </a:p>
          <a:p>
            <a:pPr lvl="1"/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Messages</a:t>
            </a:r>
            <a:endParaRPr kumimoji="1" lang="zh-CN" altLang="en-US" dirty="0" smtClean="0"/>
          </a:p>
          <a:p>
            <a:endParaRPr kumimoji="1" lang="zh-CN" altLang="en-US" dirty="0" smtClean="0"/>
          </a:p>
          <a:p>
            <a:r>
              <a:rPr kumimoji="1" lang="en-US" altLang="zh-CN" dirty="0" smtClean="0"/>
              <a:t>User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behaviors</a:t>
            </a:r>
            <a:endParaRPr kumimoji="1" lang="zh-CN" altLang="en-US" dirty="0"/>
          </a:p>
          <a:p>
            <a:pPr lvl="1"/>
            <a:r>
              <a:rPr kumimoji="1" lang="en-US" altLang="zh-CN" dirty="0" smtClean="0"/>
              <a:t>Posting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messages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(Tweet)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Commenting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Re-posting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(Re-tweet)</a:t>
            </a:r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300" y="2266950"/>
            <a:ext cx="5092700" cy="4762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19400"/>
            <a:ext cx="749300" cy="660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2819400"/>
            <a:ext cx="749300" cy="660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819400"/>
            <a:ext cx="749300" cy="660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800" y="3599815"/>
            <a:ext cx="1436370" cy="14363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030" y="3657727"/>
            <a:ext cx="1436370" cy="143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21"/>
    </mc:Choice>
    <mc:Fallback xmlns="">
      <p:transition spd="slow" advTm="2462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3930842"/>
            <a:ext cx="5791200" cy="3384358"/>
          </a:xfrm>
        </p:spPr>
        <p:txBody>
          <a:bodyPr/>
          <a:lstStyle/>
          <a:p>
            <a:r>
              <a:rPr kumimoji="1" lang="en-US" altLang="zh-CN" sz="2400" dirty="0" smtClean="0"/>
              <a:t>Input: initial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/>
              <a:t>skeleton of the ego-centric network</a:t>
            </a:r>
            <a:endParaRPr kumimoji="1" lang="zh-CN" altLang="en-US" sz="2400" dirty="0"/>
          </a:p>
          <a:p>
            <a:r>
              <a:rPr kumimoji="1" lang="en-US" altLang="zh-CN" sz="2400" dirty="0" smtClean="0"/>
              <a:t>Process:</a:t>
            </a:r>
            <a:r>
              <a:rPr kumimoji="1" lang="zh-CN" altLang="en-US" sz="2400" dirty="0" smtClean="0"/>
              <a:t> </a:t>
            </a:r>
          </a:p>
          <a:p>
            <a:pPr lvl="1"/>
            <a:r>
              <a:rPr kumimoji="1" lang="en-US" altLang="zh-CN" sz="2400" dirty="0" smtClean="0"/>
              <a:t>Users set up the estimated hexagons number</a:t>
            </a:r>
          </a:p>
          <a:p>
            <a:pPr lvl="1"/>
            <a:r>
              <a:rPr kumimoji="1" lang="en-US" altLang="zh-CN" sz="2400" dirty="0" smtClean="0"/>
              <a:t>It merges the near hexagons to reduce the size</a:t>
            </a:r>
            <a:endParaRPr kumimoji="1" lang="zh-CN" altLang="en-US" sz="2400" dirty="0" smtClean="0"/>
          </a:p>
          <a:p>
            <a:r>
              <a:rPr kumimoji="1" lang="en-US" altLang="zh-CN" sz="2400" dirty="0" smtClean="0"/>
              <a:t>Output: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/>
              <a:t>m</a:t>
            </a:r>
            <a:r>
              <a:rPr kumimoji="1" lang="en-US" altLang="zh-CN" sz="2400" dirty="0" smtClean="0"/>
              <a:t>erged discrete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map</a:t>
            </a:r>
            <a:endParaRPr kumimoji="1" lang="zh-CN" altLang="en-US" sz="2400" dirty="0" smtClean="0"/>
          </a:p>
          <a:p>
            <a:endParaRPr kumimoji="1"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76200"/>
            <a:ext cx="13639800" cy="1422400"/>
          </a:xfrm>
        </p:spPr>
        <p:txBody>
          <a:bodyPr/>
          <a:lstStyle/>
          <a:p>
            <a:r>
              <a:rPr kumimoji="1" lang="en-US" altLang="zh-CN" dirty="0"/>
              <a:t>D-Map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Constructing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Process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–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Step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122" y="1813021"/>
            <a:ext cx="1371487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9541742" y="5649162"/>
            <a:ext cx="1354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Merge</a:t>
            </a:r>
            <a:endParaRPr kumimoji="1" lang="zh-CN" altLang="en-US" sz="2000" dirty="0" smtClean="0"/>
          </a:p>
          <a:p>
            <a:r>
              <a:rPr kumimoji="1" lang="en-US" altLang="zh-CN" sz="2000" dirty="0" smtClean="0"/>
              <a:t>Neighbors</a:t>
            </a:r>
            <a:endParaRPr kumimoji="1" lang="zh-CN" altLang="en-US" sz="2000" dirty="0"/>
          </a:p>
        </p:txBody>
      </p:sp>
      <p:cxnSp>
        <p:nvCxnSpPr>
          <p:cNvPr id="19" name="直线箭头连接符 18"/>
          <p:cNvCxnSpPr>
            <a:stCxn id="8" idx="3"/>
          </p:cNvCxnSpPr>
          <p:nvPr/>
        </p:nvCxnSpPr>
        <p:spPr bwMode="auto">
          <a:xfrm flipV="1">
            <a:off x="9488318" y="5584686"/>
            <a:ext cx="1362110" cy="178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526" y="4226181"/>
            <a:ext cx="3211012" cy="271701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 bwMode="auto">
          <a:xfrm>
            <a:off x="228600" y="1676400"/>
            <a:ext cx="4876800" cy="2254442"/>
          </a:xfrm>
          <a:prstGeom prst="rect">
            <a:avLst/>
          </a:prstGeom>
          <a:noFill/>
          <a:ln w="57150">
            <a:solidFill>
              <a:srgbClr val="6AB7EB"/>
            </a:solidFill>
            <a:prstDash val="lg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885481" y="5093692"/>
            <a:ext cx="567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dirty="0" smtClean="0"/>
              <a:t>(b)</a:t>
            </a:r>
            <a:r>
              <a:rPr kumimoji="1" lang="zh-CN" altLang="en-US" sz="2000" dirty="0" smtClean="0"/>
              <a:t> 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1208" y="4226181"/>
            <a:ext cx="3237770" cy="27170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934" y="4865091"/>
            <a:ext cx="617865" cy="8555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4648200"/>
            <a:ext cx="527726" cy="73069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061359" y="4414635"/>
            <a:ext cx="883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Near</a:t>
            </a:r>
            <a:endParaRPr kumimoji="1" lang="zh-CN" altLang="en-US" sz="2000" dirty="0" smtClean="0"/>
          </a:p>
          <a:p>
            <a:r>
              <a:rPr kumimoji="1" lang="en-US" altLang="zh-CN" sz="2000" dirty="0" smtClean="0"/>
              <a:t>nodes</a:t>
            </a:r>
            <a:endParaRPr kumimoji="1" lang="zh-CN" alt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11957726" y="4305663"/>
            <a:ext cx="1053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Merged</a:t>
            </a:r>
            <a:endParaRPr kumimoji="1" lang="zh-CN" altLang="en-US" sz="2000" dirty="0" smtClean="0"/>
          </a:p>
          <a:p>
            <a:r>
              <a:rPr kumimoji="1" lang="en-US" altLang="zh-CN" sz="2000" dirty="0" smtClean="0"/>
              <a:t>node</a:t>
            </a:r>
            <a:endParaRPr kumimoji="1" lang="zh-CN" alt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923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5"/>
    </mc:Choice>
    <mc:Fallback xmlns="">
      <p:transition spd="slow" advTm="16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58025E-6 L 0.1875 0.001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1" animBg="1"/>
      <p:bldP spid="23" grpId="0"/>
      <p:bldP spid="26" grpId="0"/>
      <p:bldP spid="26" grpId="1"/>
      <p:bldP spid="27" grpId="0"/>
      <p:bldP spid="2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Resize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different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numbers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hexagons</a:t>
            </a:r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D-Map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Constructing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Process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</a:t>
            </a:r>
            <a:r>
              <a:rPr kumimoji="1" lang="zh-CN" altLang="en-US" dirty="0"/>
              <a:t> </a:t>
            </a:r>
            <a:r>
              <a:rPr kumimoji="1" lang="en-US" altLang="zh-CN" dirty="0"/>
              <a:t>Step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" y="3124200"/>
            <a:ext cx="3529554" cy="31483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34" y="3124200"/>
            <a:ext cx="3557503" cy="31483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337" y="3124200"/>
            <a:ext cx="3585875" cy="314838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26" y="3124200"/>
            <a:ext cx="3566161" cy="314838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66800" y="6418694"/>
            <a:ext cx="19656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=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1000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648200" y="6423944"/>
            <a:ext cx="19656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=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3</a:t>
            </a:r>
            <a:r>
              <a:rPr kumimoji="1" lang="en-US" altLang="zh-CN" dirty="0" smtClean="0"/>
              <a:t>000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8260080" y="6413444"/>
            <a:ext cx="19656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=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6</a:t>
            </a:r>
            <a:r>
              <a:rPr kumimoji="1" lang="en-US" altLang="zh-CN" dirty="0" smtClean="0"/>
              <a:t>000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1841480" y="6418694"/>
            <a:ext cx="19656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=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9</a:t>
            </a:r>
            <a:r>
              <a:rPr kumimoji="1" lang="en-US" altLang="zh-CN" dirty="0" smtClean="0"/>
              <a:t>000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2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5"/>
    </mc:Choice>
    <mc:Fallback xmlns="">
      <p:transition spd="slow" advTm="1428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3930842"/>
            <a:ext cx="5791200" cy="3384358"/>
          </a:xfrm>
        </p:spPr>
        <p:txBody>
          <a:bodyPr/>
          <a:lstStyle/>
          <a:p>
            <a:r>
              <a:rPr kumimoji="1" lang="en-US" altLang="zh-CN" sz="2400" dirty="0" smtClean="0"/>
              <a:t>Input: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/>
              <a:t>merged discrete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map</a:t>
            </a:r>
            <a:endParaRPr kumimoji="1" lang="zh-CN" altLang="en-US" sz="2400" dirty="0"/>
          </a:p>
          <a:p>
            <a:r>
              <a:rPr kumimoji="1" lang="en-US" altLang="zh-CN" sz="2400" dirty="0" smtClean="0"/>
              <a:t>Process:</a:t>
            </a:r>
            <a:r>
              <a:rPr kumimoji="1" lang="zh-CN" altLang="en-US" sz="2400" dirty="0" smtClean="0"/>
              <a:t> </a:t>
            </a:r>
          </a:p>
          <a:p>
            <a:pPr lvl="1"/>
            <a:r>
              <a:rPr kumimoji="1" lang="en-US" altLang="zh-CN" sz="2400" dirty="0" smtClean="0"/>
              <a:t>Flatten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towards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the central nodes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different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directions</a:t>
            </a:r>
          </a:p>
          <a:p>
            <a:pPr lvl="1"/>
            <a:r>
              <a:rPr kumimoji="1" lang="en-US" altLang="zh-CN" sz="2400" dirty="0" smtClean="0"/>
              <a:t>Filter out the ‘bubble’ of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map</a:t>
            </a:r>
            <a:endParaRPr kumimoji="1" lang="zh-CN" altLang="en-US" sz="2400" dirty="0" smtClean="0"/>
          </a:p>
          <a:p>
            <a:r>
              <a:rPr kumimoji="1" lang="en-US" altLang="zh-CN" sz="2400" dirty="0" smtClean="0"/>
              <a:t>Output: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compact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map</a:t>
            </a:r>
            <a:endParaRPr kumimoji="1" lang="zh-CN" altLang="en-US" sz="2400" dirty="0" smtClean="0"/>
          </a:p>
          <a:p>
            <a:endParaRPr kumimoji="1"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76200"/>
            <a:ext cx="13639800" cy="1422400"/>
          </a:xfrm>
        </p:spPr>
        <p:txBody>
          <a:bodyPr/>
          <a:lstStyle/>
          <a:p>
            <a:r>
              <a:rPr kumimoji="1" lang="en-US" altLang="zh-CN" dirty="0"/>
              <a:t>D-Map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Constructing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Process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–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Step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3</a:t>
            </a:r>
            <a:endParaRPr kumimoji="1" lang="zh-CN" altLang="en-US" dirty="0"/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122" y="1813021"/>
            <a:ext cx="1371487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9541742" y="5649162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Compact</a:t>
            </a:r>
            <a:endParaRPr kumimoji="1" lang="zh-CN" altLang="en-US" sz="2000" dirty="0" smtClean="0"/>
          </a:p>
          <a:p>
            <a:r>
              <a:rPr kumimoji="1" lang="en-US" altLang="zh-CN" sz="2000" dirty="0" smtClean="0"/>
              <a:t>Layout</a:t>
            </a:r>
            <a:endParaRPr kumimoji="1" lang="zh-CN" altLang="en-US" sz="2000" dirty="0"/>
          </a:p>
        </p:txBody>
      </p:sp>
      <p:cxnSp>
        <p:nvCxnSpPr>
          <p:cNvPr id="19" name="直线箭头连接符 18"/>
          <p:cNvCxnSpPr/>
          <p:nvPr/>
        </p:nvCxnSpPr>
        <p:spPr bwMode="auto">
          <a:xfrm flipV="1">
            <a:off x="9488318" y="5584686"/>
            <a:ext cx="1362110" cy="178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矩形 21"/>
          <p:cNvSpPr/>
          <p:nvPr/>
        </p:nvSpPr>
        <p:spPr bwMode="auto">
          <a:xfrm>
            <a:off x="3032574" y="1676400"/>
            <a:ext cx="4876800" cy="2254442"/>
          </a:xfrm>
          <a:prstGeom prst="rect">
            <a:avLst/>
          </a:prstGeom>
          <a:noFill/>
          <a:ln w="57150">
            <a:solidFill>
              <a:srgbClr val="6AB7EB"/>
            </a:solidFill>
            <a:prstDash val="lg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885481" y="5093692"/>
            <a:ext cx="553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dirty="0" smtClean="0"/>
              <a:t>(c)</a:t>
            </a:r>
            <a:r>
              <a:rPr kumimoji="1" lang="zh-CN" altLang="en-US" sz="2000" dirty="0" smtClean="0"/>
              <a:t> 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226181"/>
            <a:ext cx="3237770" cy="2717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0428" y="4226180"/>
            <a:ext cx="2027372" cy="2703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1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5"/>
    </mc:Choice>
    <mc:Fallback xmlns="">
      <p:transition spd="slow" advTm="18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056E-6 -3.58025E-6 L 0.1875 0.001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3930842"/>
            <a:ext cx="5791200" cy="3384358"/>
          </a:xfrm>
        </p:spPr>
        <p:txBody>
          <a:bodyPr/>
          <a:lstStyle/>
          <a:p>
            <a:r>
              <a:rPr kumimoji="1" lang="en-US" altLang="zh-CN" sz="2400" dirty="0" smtClean="0"/>
              <a:t>Input: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compact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map</a:t>
            </a:r>
            <a:endParaRPr kumimoji="1" lang="zh-CN" altLang="en-US" sz="2400" dirty="0"/>
          </a:p>
          <a:p>
            <a:r>
              <a:rPr kumimoji="1" lang="en-US" altLang="zh-CN" sz="2400" dirty="0" smtClean="0"/>
              <a:t>Process:</a:t>
            </a:r>
            <a:r>
              <a:rPr kumimoji="1" lang="zh-CN" altLang="en-US" sz="2400" dirty="0" smtClean="0"/>
              <a:t> </a:t>
            </a:r>
          </a:p>
          <a:p>
            <a:pPr lvl="1"/>
            <a:r>
              <a:rPr kumimoji="1" lang="en-US" altLang="zh-CN" sz="2400" dirty="0" smtClean="0"/>
              <a:t>Tune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layout</a:t>
            </a:r>
            <a:endParaRPr kumimoji="1" lang="zh-CN" altLang="en-US" sz="2400" dirty="0" smtClean="0"/>
          </a:p>
          <a:p>
            <a:pPr lvl="1"/>
            <a:r>
              <a:rPr kumimoji="1" lang="en-US" altLang="zh-CN" sz="2400" dirty="0" smtClean="0"/>
              <a:t>Flatten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towards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the central nodes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four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directions</a:t>
            </a:r>
          </a:p>
          <a:p>
            <a:r>
              <a:rPr kumimoji="1" lang="en-US" altLang="zh-CN" sz="2400" dirty="0" smtClean="0"/>
              <a:t>Output: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compressed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map</a:t>
            </a:r>
            <a:endParaRPr kumimoji="1" lang="zh-CN" altLang="en-US" sz="2400" dirty="0" smtClean="0"/>
          </a:p>
          <a:p>
            <a:endParaRPr kumimoji="1"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76200"/>
            <a:ext cx="13639800" cy="1422400"/>
          </a:xfrm>
        </p:spPr>
        <p:txBody>
          <a:bodyPr/>
          <a:lstStyle/>
          <a:p>
            <a:r>
              <a:rPr kumimoji="1" lang="en-US" altLang="zh-CN" dirty="0"/>
              <a:t>D-Map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Constructing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Process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–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Step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4</a:t>
            </a:r>
            <a:endParaRPr kumimoji="1" lang="zh-CN" altLang="en-US" dirty="0"/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122" y="1813021"/>
            <a:ext cx="1371487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9541742" y="5649162"/>
            <a:ext cx="1553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Tune</a:t>
            </a:r>
            <a:r>
              <a:rPr kumimoji="1" lang="zh-CN" altLang="en-US" sz="2000" dirty="0" smtClean="0"/>
              <a:t> </a:t>
            </a:r>
            <a:endParaRPr kumimoji="1" lang="zh-CN" altLang="en-US" sz="2000" dirty="0"/>
          </a:p>
          <a:p>
            <a:r>
              <a:rPr kumimoji="1" lang="en-US" altLang="zh-CN" sz="2000" dirty="0" smtClean="0"/>
              <a:t>Compaction</a:t>
            </a:r>
            <a:endParaRPr kumimoji="1" lang="zh-CN" altLang="en-US" sz="2000" dirty="0"/>
          </a:p>
        </p:txBody>
      </p:sp>
      <p:cxnSp>
        <p:nvCxnSpPr>
          <p:cNvPr id="19" name="直线箭头连接符 18"/>
          <p:cNvCxnSpPr/>
          <p:nvPr/>
        </p:nvCxnSpPr>
        <p:spPr bwMode="auto">
          <a:xfrm flipV="1">
            <a:off x="9488318" y="5581469"/>
            <a:ext cx="1607054" cy="211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矩形 21"/>
          <p:cNvSpPr/>
          <p:nvPr/>
        </p:nvSpPr>
        <p:spPr bwMode="auto">
          <a:xfrm>
            <a:off x="5410200" y="1676400"/>
            <a:ext cx="4876800" cy="2254442"/>
          </a:xfrm>
          <a:prstGeom prst="rect">
            <a:avLst/>
          </a:prstGeom>
          <a:noFill/>
          <a:ln w="57150">
            <a:solidFill>
              <a:srgbClr val="6AB7EB"/>
            </a:solidFill>
            <a:prstDash val="lg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885481" y="5093692"/>
            <a:ext cx="567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dirty="0" smtClean="0"/>
              <a:t>(d)</a:t>
            </a:r>
            <a:r>
              <a:rPr kumimoji="1" lang="zh-CN" altLang="en-US" sz="2000" dirty="0" smtClean="0"/>
              <a:t> </a:t>
            </a:r>
            <a:endParaRPr lang="zh-CN" altLang="en-US" sz="2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460" y="4245263"/>
            <a:ext cx="2045722" cy="2727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5372" y="4245262"/>
            <a:ext cx="1858628" cy="2687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643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87"/>
    </mc:Choice>
    <mc:Fallback xmlns="">
      <p:transition spd="slow" advTm="25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58025E-6 L 0.1875 0.001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3930842"/>
            <a:ext cx="5791200" cy="3384358"/>
          </a:xfrm>
        </p:spPr>
        <p:txBody>
          <a:bodyPr/>
          <a:lstStyle/>
          <a:p>
            <a:r>
              <a:rPr kumimoji="1" lang="en-US" altLang="zh-CN" sz="2400" dirty="0" smtClean="0"/>
              <a:t>Input: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compressed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map</a:t>
            </a:r>
            <a:endParaRPr kumimoji="1" lang="zh-CN" altLang="en-US" sz="2400" dirty="0"/>
          </a:p>
          <a:p>
            <a:r>
              <a:rPr kumimoji="1" lang="en-US" altLang="zh-CN" sz="2400" dirty="0" smtClean="0"/>
              <a:t>Process:</a:t>
            </a:r>
            <a:r>
              <a:rPr kumimoji="1" lang="zh-CN" altLang="en-US" sz="2400" dirty="0" smtClean="0"/>
              <a:t> </a:t>
            </a:r>
          </a:p>
          <a:p>
            <a:pPr lvl="1"/>
            <a:r>
              <a:rPr kumimoji="1" lang="en-US" altLang="zh-CN" sz="2400" dirty="0" smtClean="0"/>
              <a:t>Reorder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nodes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each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community,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based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on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temporal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information</a:t>
            </a:r>
          </a:p>
          <a:p>
            <a:r>
              <a:rPr kumimoji="1" lang="en-US" altLang="zh-CN" sz="2400" dirty="0" smtClean="0"/>
              <a:t>Output: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D-Map</a:t>
            </a:r>
            <a:endParaRPr kumimoji="1" lang="zh-CN" altLang="en-US" sz="2400" dirty="0" smtClean="0"/>
          </a:p>
          <a:p>
            <a:endParaRPr kumimoji="1"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76200"/>
            <a:ext cx="13639800" cy="1422400"/>
          </a:xfrm>
        </p:spPr>
        <p:txBody>
          <a:bodyPr/>
          <a:lstStyle/>
          <a:p>
            <a:r>
              <a:rPr kumimoji="1" lang="en-US" altLang="zh-CN" dirty="0"/>
              <a:t>D-Map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Constructing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Process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–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Step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5</a:t>
            </a:r>
            <a:endParaRPr kumimoji="1" lang="zh-CN" altLang="en-US" dirty="0"/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122" y="1813021"/>
            <a:ext cx="1371487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9556798" y="5649162"/>
            <a:ext cx="111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Reorder</a:t>
            </a:r>
            <a:endParaRPr kumimoji="1" lang="zh-CN" altLang="en-US" sz="2000" dirty="0" smtClean="0"/>
          </a:p>
          <a:p>
            <a:r>
              <a:rPr kumimoji="1" lang="en-US" altLang="zh-CN" sz="2000" dirty="0" smtClean="0"/>
              <a:t>Nodes</a:t>
            </a:r>
            <a:endParaRPr kumimoji="1" lang="zh-CN" altLang="en-US" sz="2000" dirty="0"/>
          </a:p>
        </p:txBody>
      </p:sp>
      <p:cxnSp>
        <p:nvCxnSpPr>
          <p:cNvPr id="19" name="直线箭头连接符 18"/>
          <p:cNvCxnSpPr/>
          <p:nvPr/>
        </p:nvCxnSpPr>
        <p:spPr bwMode="auto">
          <a:xfrm flipV="1">
            <a:off x="9488318" y="5587280"/>
            <a:ext cx="1164626" cy="152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矩形 21"/>
          <p:cNvSpPr/>
          <p:nvPr/>
        </p:nvSpPr>
        <p:spPr bwMode="auto">
          <a:xfrm>
            <a:off x="7880157" y="1676400"/>
            <a:ext cx="4876800" cy="2254442"/>
          </a:xfrm>
          <a:prstGeom prst="rect">
            <a:avLst/>
          </a:prstGeom>
          <a:noFill/>
          <a:ln w="57150">
            <a:solidFill>
              <a:srgbClr val="6AB7EB"/>
            </a:solidFill>
            <a:prstDash val="lg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795416" y="5093692"/>
            <a:ext cx="567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dirty="0" smtClean="0"/>
              <a:t>(e)</a:t>
            </a:r>
            <a:r>
              <a:rPr kumimoji="1" lang="zh-CN" altLang="en-US" sz="2000" dirty="0" smtClean="0"/>
              <a:t> 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070" y="4406332"/>
            <a:ext cx="1719248" cy="2485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6368" y="4424257"/>
            <a:ext cx="1706850" cy="24677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610109" y="6150114"/>
            <a:ext cx="838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Time</a:t>
            </a:r>
            <a:endParaRPr kumimoji="1" lang="zh-CN" altLang="en-US" sz="2000" dirty="0" smtClean="0"/>
          </a:p>
          <a:p>
            <a:r>
              <a:rPr kumimoji="1" lang="en-US" altLang="zh-CN" sz="2000" dirty="0" smtClean="0"/>
              <a:t>Order</a:t>
            </a:r>
            <a:endParaRPr kumimoji="1" lang="zh-CN" alt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3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1"/>
    </mc:Choice>
    <mc:Fallback xmlns="">
      <p:transition spd="slow" advTm="13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3.58025E-6 L 0.1875 0.001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Represent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ego-centric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information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diffusion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Identify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communities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 ego-centric social network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Trace the information diffusion among multiple communities</a:t>
            </a:r>
          </a:p>
          <a:p>
            <a:r>
              <a:rPr kumimoji="1" lang="en-US" altLang="zh-CN" dirty="0" smtClean="0"/>
              <a:t>To enhance the in-depth exploration, we provide a visual analytics system</a:t>
            </a:r>
          </a:p>
          <a:p>
            <a:pPr lvl="1"/>
            <a:endParaRPr kumimoji="1" lang="en-US" altLang="zh-CN" dirty="0" smtClean="0"/>
          </a:p>
          <a:p>
            <a:pPr lvl="1"/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D-Map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Visual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Design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26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1"/>
    </mc:Choice>
    <mc:Fallback xmlns="">
      <p:transition spd="slow" advTm="1254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90" y="1905000"/>
            <a:ext cx="12610220" cy="5334000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D-Map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Visual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Analytics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System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720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9"/>
    </mc:Choice>
    <mc:Fallback xmlns="">
      <p:transition spd="slow" advTm="6569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90" y="1905000"/>
            <a:ext cx="12610220" cy="5334000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D-Map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Visual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Analytics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System</a:t>
            </a:r>
            <a:endParaRPr kumimoji="1" lang="zh-CN" altLang="en-US" dirty="0"/>
          </a:p>
        </p:txBody>
      </p:sp>
      <p:sp>
        <p:nvSpPr>
          <p:cNvPr id="5" name="矩形 4"/>
          <p:cNvSpPr/>
          <p:nvPr/>
        </p:nvSpPr>
        <p:spPr bwMode="auto">
          <a:xfrm>
            <a:off x="1048190" y="2057400"/>
            <a:ext cx="5047810" cy="2590800"/>
          </a:xfrm>
          <a:prstGeom prst="rect">
            <a:avLst/>
          </a:prstGeom>
          <a:noFill/>
          <a:ln w="57150">
            <a:solidFill>
              <a:srgbClr val="6AB7EB"/>
            </a:solidFill>
            <a:prstDash val="lg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43200" y="7391400"/>
            <a:ext cx="10287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kumimoji="1" lang="en-US" altLang="zh-CN" dirty="0"/>
              <a:t>Provide the source </a:t>
            </a:r>
            <a:r>
              <a:rPr kumimoji="1" lang="en-US" altLang="zh-CN" dirty="0" err="1"/>
              <a:t>weibos</a:t>
            </a:r>
            <a:r>
              <a:rPr kumimoji="1" lang="en-US" altLang="zh-CN" dirty="0"/>
              <a:t> as analysis entrances</a:t>
            </a:r>
          </a:p>
        </p:txBody>
      </p:sp>
      <p:sp>
        <p:nvSpPr>
          <p:cNvPr id="7" name="矩形 6"/>
          <p:cNvSpPr/>
          <p:nvPr/>
        </p:nvSpPr>
        <p:spPr>
          <a:xfrm>
            <a:off x="457200" y="4732954"/>
            <a:ext cx="369524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/>
              <a:t>Source </a:t>
            </a:r>
            <a:r>
              <a:rPr kumimoji="1" lang="en-US" altLang="zh-CN" dirty="0" err="1" smtClean="0"/>
              <a:t>weibos</a:t>
            </a:r>
            <a:r>
              <a:rPr kumimoji="1" lang="en-US" altLang="zh-CN" dirty="0" smtClean="0"/>
              <a:t> list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6172200" y="2057400"/>
            <a:ext cx="316304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/>
              <a:t>Source </a:t>
            </a:r>
            <a:r>
              <a:rPr kumimoji="1" lang="en-US" altLang="zh-CN" dirty="0" err="1" smtClean="0"/>
              <a:t>weibos</a:t>
            </a:r>
            <a:r>
              <a:rPr kumimoji="1" lang="en-US" altLang="zh-CN" dirty="0" smtClean="0"/>
              <a:t> </a:t>
            </a:r>
          </a:p>
          <a:p>
            <a:r>
              <a:rPr kumimoji="1" lang="en-US" altLang="zh-CN" dirty="0" smtClean="0"/>
              <a:t>projection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172200" y="4648200"/>
            <a:ext cx="209704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/>
              <a:t>Keywords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3"/>
    </mc:Choice>
    <mc:Fallback xmlns="">
      <p:transition spd="slow" advTm="14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90" y="1905000"/>
            <a:ext cx="12610220" cy="5334000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D-Map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Visual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Analytics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System</a:t>
            </a:r>
            <a:endParaRPr kumimoji="1" lang="zh-CN" altLang="en-US" dirty="0"/>
          </a:p>
        </p:txBody>
      </p:sp>
      <p:sp>
        <p:nvSpPr>
          <p:cNvPr id="5" name="矩形 4"/>
          <p:cNvSpPr/>
          <p:nvPr/>
        </p:nvSpPr>
        <p:spPr bwMode="auto">
          <a:xfrm>
            <a:off x="6172200" y="5956828"/>
            <a:ext cx="5638800" cy="1213104"/>
          </a:xfrm>
          <a:prstGeom prst="rect">
            <a:avLst/>
          </a:prstGeom>
          <a:noFill/>
          <a:ln w="57150">
            <a:solidFill>
              <a:srgbClr val="6AB7EB"/>
            </a:solidFill>
            <a:prstDash val="lg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43200" y="7391400"/>
            <a:ext cx="10287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kumimoji="1" lang="en-US" altLang="zh-CN" dirty="0"/>
              <a:t>Enable the temporal exploration and animations </a:t>
            </a:r>
          </a:p>
        </p:txBody>
      </p:sp>
      <p:sp>
        <p:nvSpPr>
          <p:cNvPr id="7" name="矩形 6"/>
          <p:cNvSpPr/>
          <p:nvPr/>
        </p:nvSpPr>
        <p:spPr>
          <a:xfrm>
            <a:off x="6172200" y="5496651"/>
            <a:ext cx="181318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/>
              <a:t>Timeline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0439400" y="1220379"/>
            <a:ext cx="289534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/>
              <a:t>Small Multiple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 bwMode="auto">
          <a:xfrm>
            <a:off x="11811000" y="2057399"/>
            <a:ext cx="1658459" cy="5112533"/>
          </a:xfrm>
          <a:prstGeom prst="rect">
            <a:avLst/>
          </a:prstGeom>
          <a:noFill/>
          <a:ln w="57150">
            <a:solidFill>
              <a:srgbClr val="6AB7EB"/>
            </a:solidFill>
            <a:prstDash val="lg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324447" y="4172469"/>
            <a:ext cx="309091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mtClean="0"/>
              <a:t>Animation and </a:t>
            </a:r>
          </a:p>
          <a:p>
            <a:r>
              <a:rPr kumimoji="1" lang="en-US" altLang="zh-CN" dirty="0" smtClean="0"/>
              <a:t>snapshots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233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5"/>
    </mc:Choice>
    <mc:Fallback xmlns="">
      <p:transition spd="slow" advTm="25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0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90" y="1905000"/>
            <a:ext cx="12610220" cy="5334000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D-Map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Visual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Analytics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System</a:t>
            </a:r>
            <a:endParaRPr kumimoji="1" lang="zh-CN" altLang="en-US" dirty="0"/>
          </a:p>
        </p:txBody>
      </p:sp>
      <p:sp>
        <p:nvSpPr>
          <p:cNvPr id="5" name="矩形 4"/>
          <p:cNvSpPr/>
          <p:nvPr/>
        </p:nvSpPr>
        <p:spPr bwMode="auto">
          <a:xfrm>
            <a:off x="971990" y="4553712"/>
            <a:ext cx="5087459" cy="2616220"/>
          </a:xfrm>
          <a:prstGeom prst="rect">
            <a:avLst/>
          </a:prstGeom>
          <a:noFill/>
          <a:ln w="57150">
            <a:solidFill>
              <a:srgbClr val="6AB7EB"/>
            </a:solidFill>
            <a:prstDash val="lg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43200" y="7243227"/>
            <a:ext cx="10287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kumimoji="1" lang="en-US" altLang="zh-CN"/>
              <a:t>Explore the community behaviors with hierarchical and multi-dimensional information.</a:t>
            </a:r>
            <a:endParaRPr kumimoji="1" lang="en-US" altLang="zh-CN" dirty="0"/>
          </a:p>
        </p:txBody>
      </p:sp>
      <p:sp>
        <p:nvSpPr>
          <p:cNvPr id="7" name="矩形 6"/>
          <p:cNvSpPr/>
          <p:nvPr/>
        </p:nvSpPr>
        <p:spPr>
          <a:xfrm>
            <a:off x="913169" y="3433227"/>
            <a:ext cx="451918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mtClean="0"/>
              <a:t>Hierarchical reposting </a:t>
            </a:r>
          </a:p>
          <a:p>
            <a:r>
              <a:rPr kumimoji="1" lang="en-US" altLang="zh-CN" dirty="0" smtClean="0"/>
              <a:t>Information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221051" y="4025129"/>
            <a:ext cx="338265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/>
              <a:t>Multiple features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065545" y="5554045"/>
            <a:ext cx="420660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mtClean="0"/>
              <a:t>Statistics information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77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2"/>
    </mc:Choice>
    <mc:Fallback xmlns="">
      <p:transition spd="slow" advTm="2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Information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Diffusion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Network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19400"/>
            <a:ext cx="749300" cy="660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2819400"/>
            <a:ext cx="749300" cy="660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819400"/>
            <a:ext cx="749300" cy="660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988" y="3886200"/>
            <a:ext cx="749300" cy="660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588" y="3886200"/>
            <a:ext cx="749300" cy="660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117" y="2984500"/>
            <a:ext cx="749300" cy="660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688" y="5283200"/>
            <a:ext cx="749300" cy="660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288" y="5283200"/>
            <a:ext cx="749300" cy="6604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010" y="6278217"/>
            <a:ext cx="749300" cy="6604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50" y="3582463"/>
            <a:ext cx="749300" cy="660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550" y="5613400"/>
            <a:ext cx="749300" cy="660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50" y="5613400"/>
            <a:ext cx="749300" cy="660400"/>
          </a:xfrm>
          <a:prstGeom prst="rect">
            <a:avLst/>
          </a:prstGeom>
        </p:spPr>
      </p:pic>
      <p:cxnSp>
        <p:nvCxnSpPr>
          <p:cNvPr id="22" name="直线箭头连接符 21"/>
          <p:cNvCxnSpPr>
            <a:stCxn id="9" idx="2"/>
            <a:endCxn id="13" idx="0"/>
          </p:cNvCxnSpPr>
          <p:nvPr/>
        </p:nvCxnSpPr>
        <p:spPr bwMode="auto">
          <a:xfrm>
            <a:off x="5612638" y="4546600"/>
            <a:ext cx="749300" cy="736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直线箭头连接符 22"/>
          <p:cNvCxnSpPr>
            <a:endCxn id="13" idx="0"/>
          </p:cNvCxnSpPr>
          <p:nvPr/>
        </p:nvCxnSpPr>
        <p:spPr bwMode="auto">
          <a:xfrm flipH="1">
            <a:off x="6361938" y="4546600"/>
            <a:ext cx="171450" cy="736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直线箭头连接符 23"/>
          <p:cNvCxnSpPr>
            <a:endCxn id="12" idx="0"/>
          </p:cNvCxnSpPr>
          <p:nvPr/>
        </p:nvCxnSpPr>
        <p:spPr bwMode="auto">
          <a:xfrm>
            <a:off x="5219700" y="5105400"/>
            <a:ext cx="278638" cy="17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直线箭头连接符 25"/>
          <p:cNvCxnSpPr>
            <a:endCxn id="12" idx="1"/>
          </p:cNvCxnSpPr>
          <p:nvPr/>
        </p:nvCxnSpPr>
        <p:spPr bwMode="auto">
          <a:xfrm flipV="1">
            <a:off x="3984371" y="5613400"/>
            <a:ext cx="1139317" cy="2890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直线箭头连接符 27"/>
          <p:cNvCxnSpPr/>
          <p:nvPr/>
        </p:nvCxnSpPr>
        <p:spPr bwMode="auto">
          <a:xfrm flipH="1">
            <a:off x="3981450" y="5940798"/>
            <a:ext cx="1142238" cy="3330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直线箭头连接符 32"/>
          <p:cNvCxnSpPr/>
          <p:nvPr/>
        </p:nvCxnSpPr>
        <p:spPr bwMode="auto">
          <a:xfrm>
            <a:off x="2842133" y="4245072"/>
            <a:ext cx="275717" cy="6698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656" y="3098800"/>
            <a:ext cx="749300" cy="660400"/>
          </a:xfrm>
          <a:prstGeom prst="rect">
            <a:avLst/>
          </a:prstGeom>
        </p:spPr>
      </p:pic>
      <p:cxnSp>
        <p:nvCxnSpPr>
          <p:cNvPr id="38" name="直线箭头连接符 37"/>
          <p:cNvCxnSpPr>
            <a:stCxn id="35" idx="1"/>
          </p:cNvCxnSpPr>
          <p:nvPr/>
        </p:nvCxnSpPr>
        <p:spPr bwMode="auto">
          <a:xfrm flipH="1">
            <a:off x="3044825" y="3429000"/>
            <a:ext cx="580831" cy="1772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直线箭头连接符 40"/>
          <p:cNvCxnSpPr>
            <a:stCxn id="35" idx="3"/>
            <a:endCxn id="11" idx="1"/>
          </p:cNvCxnSpPr>
          <p:nvPr/>
        </p:nvCxnSpPr>
        <p:spPr bwMode="auto">
          <a:xfrm flipV="1">
            <a:off x="4374956" y="3314700"/>
            <a:ext cx="1264161" cy="114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4705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7"/>
    </mc:Choice>
    <mc:Fallback xmlns="">
      <p:transition spd="slow" advTm="23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28" y="2368296"/>
            <a:ext cx="13039344" cy="4559808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Visual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Analytics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Pipeline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40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2"/>
    </mc:Choice>
    <mc:Fallback xmlns="">
      <p:transition spd="slow" advTm="23552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rt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546" t="9091" r="5113"/>
          <a:stretch/>
        </p:blipFill>
        <p:spPr>
          <a:xfrm>
            <a:off x="0" y="0"/>
            <a:ext cx="14630400" cy="8281867"/>
          </a:xfrm>
        </p:spPr>
      </p:pic>
    </p:spTree>
    <p:extLst>
      <p:ext uri="{BB962C8B-B14F-4D97-AF65-F5344CB8AC3E}">
        <p14:creationId xmlns:p14="http://schemas.microsoft.com/office/powerpoint/2010/main" val="197078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85"/>
    </mc:Choice>
    <mc:Fallback xmlns="">
      <p:transition spd="slow" advTm="3808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62" objId="4"/>
        <p14:triggerEvt type="onClick" time="3062" objId="4"/>
        <p14:stopEvt time="35165" objId="4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10" y="1981200"/>
            <a:ext cx="10854580" cy="5334000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Source </a:t>
            </a:r>
            <a:r>
              <a:rPr kumimoji="1" lang="en-US" altLang="zh-CN" dirty="0" err="1" smtClean="0"/>
              <a:t>weibo</a:t>
            </a:r>
            <a:r>
              <a:rPr kumimoji="1" lang="en-US" altLang="zh-CN" dirty="0" smtClean="0"/>
              <a:t> projection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276600" y="7278624"/>
            <a:ext cx="434926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Distance considering </a:t>
            </a:r>
          </a:p>
          <a:p>
            <a:r>
              <a:rPr kumimoji="1" lang="en-US" altLang="zh-CN" dirty="0"/>
              <a:t>r</a:t>
            </a:r>
            <a:r>
              <a:rPr kumimoji="1" lang="en-US" altLang="zh-CN" dirty="0" smtClean="0"/>
              <a:t>eposting people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220200" y="7278623"/>
            <a:ext cx="553709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TF-IDF </a:t>
            </a:r>
            <a:r>
              <a:rPr kumimoji="1" lang="en-US" altLang="zh-CN" smtClean="0"/>
              <a:t>and cosine </a:t>
            </a:r>
            <a:r>
              <a:rPr kumimoji="1" lang="en-US" altLang="zh-CN" dirty="0" smtClean="0"/>
              <a:t>distance</a:t>
            </a:r>
          </a:p>
          <a:p>
            <a:r>
              <a:rPr kumimoji="1" lang="en-US" altLang="zh-CN" dirty="0" smtClean="0"/>
              <a:t> of the document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607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35"/>
    </mc:Choice>
    <mc:Fallback xmlns="">
      <p:transition spd="slow" advTm="40735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rt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822" t="9048" r="5173"/>
          <a:stretch/>
        </p:blipFill>
        <p:spPr>
          <a:xfrm>
            <a:off x="16726" y="29283"/>
            <a:ext cx="14613673" cy="8307178"/>
          </a:xfrm>
        </p:spPr>
      </p:pic>
    </p:spTree>
    <p:extLst>
      <p:ext uri="{BB962C8B-B14F-4D97-AF65-F5344CB8AC3E}">
        <p14:creationId xmlns:p14="http://schemas.microsoft.com/office/powerpoint/2010/main" val="5079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95"/>
    </mc:Choice>
    <mc:Fallback xmlns="">
      <p:transition spd="slow" advTm="4269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38" objId="4"/>
        <p14:triggerEvt type="onClick" time="4338" objId="4"/>
        <p14:stopEvt time="36125" objId="4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rt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822" t="10000" r="5173"/>
          <a:stretch/>
        </p:blipFill>
        <p:spPr>
          <a:xfrm>
            <a:off x="-24384" y="0"/>
            <a:ext cx="14654784" cy="8243316"/>
          </a:xfrm>
        </p:spPr>
      </p:pic>
    </p:spTree>
    <p:extLst>
      <p:ext uri="{BB962C8B-B14F-4D97-AF65-F5344CB8AC3E}">
        <p14:creationId xmlns:p14="http://schemas.microsoft.com/office/powerpoint/2010/main" val="2105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46"/>
    </mc:Choice>
    <mc:Fallback xmlns="">
      <p:transition spd="slow" advTm="3714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30" objId="4"/>
        <p14:triggerEvt type="onClick" time="2630" objId="4"/>
        <p14:stopEvt time="31519" objId="4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062" y="2209800"/>
            <a:ext cx="6673338" cy="4286250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981200"/>
            <a:ext cx="8077200" cy="5334000"/>
          </a:xfrm>
        </p:spPr>
        <p:txBody>
          <a:bodyPr/>
          <a:lstStyle/>
          <a:p>
            <a:r>
              <a:rPr lang="en-US" altLang="zh-CN" dirty="0" smtClean="0"/>
              <a:t>Dataset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300 </a:t>
            </a:r>
            <a:r>
              <a:rPr lang="en-US" altLang="zh-CN" dirty="0" err="1"/>
              <a:t>weibos</a:t>
            </a:r>
            <a:r>
              <a:rPr lang="en-US" altLang="zh-CN" dirty="0"/>
              <a:t> of one influential </a:t>
            </a:r>
            <a:r>
              <a:rPr lang="en-US" altLang="zh-CN" dirty="0" smtClean="0"/>
              <a:t>person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7,694 </a:t>
            </a:r>
            <a:r>
              <a:rPr lang="en-US" altLang="zh-CN" dirty="0"/>
              <a:t>reposting </a:t>
            </a:r>
            <a:r>
              <a:rPr lang="en-US" altLang="zh-CN" dirty="0" err="1"/>
              <a:t>weibos</a:t>
            </a:r>
            <a:r>
              <a:rPr lang="en-US" altLang="zh-CN" dirty="0"/>
              <a:t> from 5,917 unique </a:t>
            </a:r>
            <a:r>
              <a:rPr lang="en-US" altLang="zh-CN" dirty="0" smtClean="0"/>
              <a:t>users</a:t>
            </a:r>
            <a:endParaRPr lang="zh-CN" altLang="en-US" dirty="0" smtClean="0"/>
          </a:p>
          <a:p>
            <a:r>
              <a:rPr lang="en-US" altLang="zh-CN" dirty="0" smtClean="0"/>
              <a:t>There </a:t>
            </a:r>
            <a:r>
              <a:rPr lang="en-US" altLang="zh-CN" dirty="0"/>
              <a:t>were two largest groups, with 2,986 (C1) and 1,811 people (C4), shown in red color. </a:t>
            </a:r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4000" dirty="0" smtClean="0"/>
              <a:t>Case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Study: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Diffusion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Pattern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and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Community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Behaviors</a:t>
            </a:r>
            <a:endParaRPr kumimoji="1" lang="zh-CN" altLang="en-US" sz="4000" dirty="0"/>
          </a:p>
        </p:txBody>
      </p:sp>
      <p:sp>
        <p:nvSpPr>
          <p:cNvPr id="5" name="矩形 4"/>
          <p:cNvSpPr/>
          <p:nvPr/>
        </p:nvSpPr>
        <p:spPr>
          <a:xfrm>
            <a:off x="13064345" y="5715000"/>
            <a:ext cx="103265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(C1)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9296400" y="1981200"/>
            <a:ext cx="115448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(</a:t>
            </a:r>
            <a:r>
              <a:rPr lang="en-US" altLang="zh-CN" dirty="0" smtClean="0"/>
              <a:t>C4) 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2488599" y="2193758"/>
            <a:ext cx="171072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Central</a:t>
            </a:r>
            <a:r>
              <a:rPr lang="zh-CN" altLang="en-US" dirty="0" smtClean="0"/>
              <a:t> </a:t>
            </a:r>
          </a:p>
          <a:p>
            <a:r>
              <a:rPr lang="en-US" altLang="zh-CN" dirty="0" smtClean="0"/>
              <a:t>User</a:t>
            </a:r>
            <a:endParaRPr lang="zh-CN" altLang="en-US" dirty="0"/>
          </a:p>
        </p:txBody>
      </p:sp>
      <p:cxnSp>
        <p:nvCxnSpPr>
          <p:cNvPr id="9" name="直线连接符 8"/>
          <p:cNvCxnSpPr/>
          <p:nvPr/>
        </p:nvCxnSpPr>
        <p:spPr bwMode="auto">
          <a:xfrm flipV="1">
            <a:off x="12192000" y="3200400"/>
            <a:ext cx="533400" cy="685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9"/>
    </mc:Choice>
    <mc:Fallback xmlns="">
      <p:transition spd="slow" advTm="32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se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822" t="8572" r="5173"/>
          <a:stretch/>
        </p:blipFill>
        <p:spPr>
          <a:xfrm>
            <a:off x="0" y="-20248"/>
            <a:ext cx="14630400" cy="8360228"/>
          </a:xfrm>
        </p:spPr>
      </p:pic>
    </p:spTree>
    <p:extLst>
      <p:ext uri="{BB962C8B-B14F-4D97-AF65-F5344CB8AC3E}">
        <p14:creationId xmlns:p14="http://schemas.microsoft.com/office/powerpoint/2010/main" val="93311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3"/>
    </mc:Choice>
    <mc:Fallback xmlns="">
      <p:transition spd="slow" advTm="388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r="12073" b="14286"/>
          <a:stretch/>
        </p:blipFill>
        <p:spPr>
          <a:xfrm>
            <a:off x="3581400" y="1905000"/>
            <a:ext cx="10439400" cy="5592535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Case 1: Summary</a:t>
            </a:r>
            <a:endParaRPr lang="zh-CN" altLang="en-US" dirty="0"/>
          </a:p>
        </p:txBody>
      </p:sp>
      <p:sp>
        <p:nvSpPr>
          <p:cNvPr id="5" name="内容占位符 1"/>
          <p:cNvSpPr txBox="1">
            <a:spLocks/>
          </p:cNvSpPr>
          <p:nvPr/>
        </p:nvSpPr>
        <p:spPr bwMode="auto">
          <a:xfrm>
            <a:off x="435543" y="1876926"/>
            <a:ext cx="3298257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334963" indent="-334963" algn="l" rtl="0" eaLnBrk="0" fontAlgn="base" hangingPunct="0">
              <a:spcBef>
                <a:spcPts val="400"/>
              </a:spcBef>
              <a:spcAft>
                <a:spcPts val="200"/>
              </a:spcAft>
              <a:buClr>
                <a:schemeClr val="bg2"/>
              </a:buClr>
              <a:buChar char="•"/>
              <a:defRPr sz="34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687388" indent="-352425" algn="l" rtl="0" eaLnBrk="0" fontAlgn="base" hangingPunct="0">
              <a:spcBef>
                <a:spcPts val="400"/>
              </a:spcBef>
              <a:spcAft>
                <a:spcPts val="200"/>
              </a:spcAft>
              <a:buClr>
                <a:srgbClr val="ADD3F7"/>
              </a:buClr>
              <a:buFont typeface="Times" charset="0"/>
              <a:buChar char="•"/>
              <a:defRPr sz="34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2pPr>
            <a:lvl3pPr marL="1631950" indent="-325438" algn="l" rtl="0" eaLnBrk="0" fontAlgn="base" hangingPunct="0">
              <a:spcBef>
                <a:spcPts val="400"/>
              </a:spcBef>
              <a:spcAft>
                <a:spcPts val="200"/>
              </a:spcAft>
              <a:buChar char="•"/>
              <a:defRPr sz="28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3pPr>
            <a:lvl4pPr marL="2284413" indent="-325438" algn="l" rtl="0" eaLnBrk="0" fontAlgn="base" hangingPunct="0">
              <a:spcBef>
                <a:spcPts val="400"/>
              </a:spcBef>
              <a:spcAft>
                <a:spcPts val="200"/>
              </a:spcAft>
              <a:buChar char="–"/>
              <a:defRPr sz="28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4pPr>
            <a:lvl5pPr marL="2938463" indent="-325438" algn="l" rtl="0" eaLnBrk="0" fontAlgn="base" hangingPunct="0">
              <a:spcBef>
                <a:spcPts val="400"/>
              </a:spcBef>
              <a:spcAft>
                <a:spcPts val="200"/>
              </a:spcAft>
              <a:buChar char="»"/>
              <a:defRPr sz="2800">
                <a:solidFill>
                  <a:srgbClr val="262626"/>
                </a:solidFill>
                <a:latin typeface="+mn-lt"/>
                <a:ea typeface="+mn-ea"/>
                <a:cs typeface="ＭＳ Ｐゴシック" charset="0"/>
              </a:defRPr>
            </a:lvl5pPr>
            <a:lvl6pPr marL="359210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6pPr>
            <a:lvl7pPr marL="424521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7pPr>
            <a:lvl8pPr marL="489832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8pPr>
            <a:lvl9pPr marL="555143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zh-CN" sz="2800" kern="0" dirty="0" smtClean="0"/>
              <a:t>Two main diffusion stages</a:t>
            </a:r>
          </a:p>
          <a:p>
            <a:pPr lvl="1"/>
            <a:r>
              <a:rPr kumimoji="1" lang="en-US" altLang="zh-CN" sz="2800" kern="0" dirty="0" smtClean="0"/>
              <a:t>C3 leads to a second round diffusion</a:t>
            </a:r>
          </a:p>
          <a:p>
            <a:r>
              <a:rPr kumimoji="1" lang="en-US" altLang="zh-CN" sz="2800" kern="0" dirty="0" smtClean="0"/>
              <a:t>Community characteristics</a:t>
            </a:r>
          </a:p>
          <a:p>
            <a:pPr lvl="1"/>
            <a:r>
              <a:rPr kumimoji="1" lang="en-US" altLang="zh-CN" sz="2800" kern="0" dirty="0" smtClean="0"/>
              <a:t>C1 – Large number</a:t>
            </a:r>
          </a:p>
          <a:p>
            <a:pPr lvl="1"/>
            <a:r>
              <a:rPr kumimoji="1" lang="en-US" altLang="zh-CN" sz="2800" kern="0" dirty="0" smtClean="0"/>
              <a:t>C3 – High impacts</a:t>
            </a:r>
            <a:endParaRPr kumimoji="1"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42216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9144000" y="1752600"/>
            <a:ext cx="5486400" cy="5562600"/>
          </a:xfrm>
        </p:spPr>
        <p:txBody>
          <a:bodyPr/>
          <a:lstStyle/>
          <a:p>
            <a:r>
              <a:rPr kumimoji="1" lang="en-US" altLang="zh-CN" sz="2800" dirty="0" smtClean="0"/>
              <a:t>Comparison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through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34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influential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people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from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err="1" smtClean="0"/>
              <a:t>Sina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err="1" smtClean="0"/>
              <a:t>Weibo</a:t>
            </a:r>
            <a:endParaRPr kumimoji="1" lang="zh-CN" altLang="en-US" sz="2800" dirty="0" smtClean="0"/>
          </a:p>
          <a:p>
            <a:pPr lvl="1"/>
            <a:r>
              <a:rPr kumimoji="1" lang="en-US" altLang="zh-CN" sz="2800" dirty="0" smtClean="0"/>
              <a:t>Select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500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source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err="1" smtClean="0"/>
              <a:t>weibos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and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the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err="1" smtClean="0"/>
              <a:t>repostings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of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each</a:t>
            </a:r>
            <a:endParaRPr kumimoji="1" lang="zh-CN" altLang="en-US" sz="2800" dirty="0" smtClean="0"/>
          </a:p>
          <a:p>
            <a:pPr lvl="1"/>
            <a:r>
              <a:rPr kumimoji="1" lang="en-US" altLang="zh-CN" sz="2800" dirty="0" smtClean="0"/>
              <a:t>Find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several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representative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patterns</a:t>
            </a:r>
            <a:endParaRPr kumimoji="1" lang="zh-CN" altLang="en-US" sz="2800" dirty="0" smtClean="0"/>
          </a:p>
          <a:p>
            <a:r>
              <a:rPr kumimoji="1" lang="en-US" altLang="zh-CN" sz="2800" dirty="0" smtClean="0"/>
              <a:t>Layout</a:t>
            </a:r>
            <a:endParaRPr kumimoji="1" lang="zh-CN" altLang="en-US" sz="2800" dirty="0" smtClean="0"/>
          </a:p>
          <a:p>
            <a:pPr lvl="1"/>
            <a:r>
              <a:rPr kumimoji="1" lang="en-US" altLang="zh-CN" sz="2800" dirty="0" smtClean="0"/>
              <a:t>X-axis: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community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number</a:t>
            </a:r>
            <a:endParaRPr kumimoji="1" lang="zh-CN" altLang="en-US" sz="2800" dirty="0" smtClean="0"/>
          </a:p>
          <a:p>
            <a:pPr lvl="1"/>
            <a:r>
              <a:rPr kumimoji="1" lang="en-US" altLang="zh-CN" sz="2800" dirty="0" smtClean="0"/>
              <a:t>Y-axis: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influences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among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communities</a:t>
            </a:r>
            <a:endParaRPr kumimoji="1" lang="zh-CN" altLang="en-US" sz="2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13639800" cy="1422400"/>
          </a:xfrm>
        </p:spPr>
        <p:txBody>
          <a:bodyPr/>
          <a:lstStyle/>
          <a:p>
            <a:r>
              <a:rPr kumimoji="1" lang="en-US" altLang="zh-CN" dirty="0" smtClean="0"/>
              <a:t>Case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People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Portrait</a:t>
            </a:r>
            <a:endParaRPr kumimoji="1" lang="zh-CN" altLang="en-US" dirty="0"/>
          </a:p>
        </p:txBody>
      </p:sp>
      <p:pic>
        <p:nvPicPr>
          <p:cNvPr id="4" name="内容占位符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b="4286"/>
          <a:stretch/>
        </p:blipFill>
        <p:spPr bwMode="auto">
          <a:xfrm>
            <a:off x="0" y="1752600"/>
            <a:ext cx="8991600" cy="549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48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15"/>
    </mc:Choice>
    <mc:Fallback xmlns="">
      <p:transition spd="slow" advTm="42515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13639800" cy="1422400"/>
          </a:xfrm>
        </p:spPr>
        <p:txBody>
          <a:bodyPr/>
          <a:lstStyle/>
          <a:p>
            <a:r>
              <a:rPr kumimoji="1" lang="en-US" altLang="zh-CN" dirty="0" smtClean="0"/>
              <a:t>Case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People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Portrait</a:t>
            </a:r>
            <a:endParaRPr kumimoji="1" lang="zh-CN" altLang="en-US" dirty="0"/>
          </a:p>
        </p:txBody>
      </p:sp>
      <p:pic>
        <p:nvPicPr>
          <p:cNvPr id="4" name="内容占位符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b="4286"/>
          <a:stretch/>
        </p:blipFill>
        <p:spPr bwMode="auto">
          <a:xfrm>
            <a:off x="0" y="1752600"/>
            <a:ext cx="8991600" cy="549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线连接符 7"/>
          <p:cNvCxnSpPr/>
          <p:nvPr/>
        </p:nvCxnSpPr>
        <p:spPr bwMode="auto">
          <a:xfrm flipV="1">
            <a:off x="0" y="152400"/>
            <a:ext cx="3864192" cy="1600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直线连接符 8"/>
          <p:cNvCxnSpPr/>
          <p:nvPr/>
        </p:nvCxnSpPr>
        <p:spPr bwMode="auto">
          <a:xfrm>
            <a:off x="0" y="3581400"/>
            <a:ext cx="3864192" cy="23349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矩形 11"/>
          <p:cNvSpPr/>
          <p:nvPr/>
        </p:nvSpPr>
        <p:spPr bwMode="auto">
          <a:xfrm>
            <a:off x="0" y="1752600"/>
            <a:ext cx="2819400" cy="1752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20200" y="6063920"/>
            <a:ext cx="50994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Few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communities,</a:t>
            </a:r>
            <a:r>
              <a:rPr kumimoji="1" lang="zh-CN" altLang="en-US" sz="2000" dirty="0" smtClean="0"/>
              <a:t> </a:t>
            </a:r>
          </a:p>
          <a:p>
            <a:r>
              <a:rPr kumimoji="1" lang="en-US" altLang="zh-CN" sz="2000" dirty="0" smtClean="0"/>
              <a:t>Small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influences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among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communities</a:t>
            </a:r>
            <a:endParaRPr kumimoji="1" lang="zh-CN" altLang="en-US" sz="2000" dirty="0" smtClean="0"/>
          </a:p>
          <a:p>
            <a:endParaRPr kumimoji="1" lang="zh-CN" altLang="en-US" sz="2000" dirty="0"/>
          </a:p>
          <a:p>
            <a:r>
              <a:rPr kumimoji="1" lang="en-US" altLang="zh-CN" sz="2000" dirty="0" smtClean="0"/>
              <a:t>Representative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accounts: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Service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accounts</a:t>
            </a:r>
            <a:endParaRPr kumimoji="1" lang="zh-CN" altLang="en-US" sz="2000" dirty="0"/>
          </a:p>
        </p:txBody>
      </p:sp>
      <p:cxnSp>
        <p:nvCxnSpPr>
          <p:cNvPr id="14" name="直线连接符 13"/>
          <p:cNvCxnSpPr/>
          <p:nvPr/>
        </p:nvCxnSpPr>
        <p:spPr bwMode="auto">
          <a:xfrm flipV="1">
            <a:off x="2824843" y="152400"/>
            <a:ext cx="11294164" cy="1600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线连接符 15"/>
          <p:cNvCxnSpPr/>
          <p:nvPr/>
        </p:nvCxnSpPr>
        <p:spPr bwMode="auto">
          <a:xfrm>
            <a:off x="2819400" y="3505200"/>
            <a:ext cx="11277600" cy="227906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92" y="125186"/>
            <a:ext cx="10254815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730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93"/>
    </mc:Choice>
    <mc:Fallback>
      <p:transition spd="slow" advTm="2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dirty="0" smtClean="0"/>
              <a:t>Motivation</a:t>
            </a:r>
            <a:endParaRPr lang="en-US" altLang="zh-CN" sz="3200" dirty="0" smtClean="0"/>
          </a:p>
          <a:p>
            <a:pPr lvl="1"/>
            <a:r>
              <a:rPr lang="en-US" altLang="zh-CN" sz="3200" dirty="0"/>
              <a:t>Understanding the individual </a:t>
            </a:r>
            <a:r>
              <a:rPr lang="en-US" altLang="zh-CN" sz="3200" dirty="0" smtClean="0"/>
              <a:t>users, </a:t>
            </a:r>
            <a:r>
              <a:rPr lang="en-US" altLang="zh-CN" sz="3200" dirty="0"/>
              <a:t>especially the high-impact users is </a:t>
            </a:r>
            <a:r>
              <a:rPr lang="en-US" altLang="zh-CN" sz="3200" dirty="0" smtClean="0"/>
              <a:t>important – how their messages spread and affect different people</a:t>
            </a:r>
          </a:p>
          <a:p>
            <a:r>
              <a:rPr lang="en-US" altLang="zh-CN" sz="3200" dirty="0" smtClean="0"/>
              <a:t>Analyzing ego-centric information diffusion is a complex task</a:t>
            </a:r>
          </a:p>
          <a:p>
            <a:pPr lvl="1"/>
            <a:r>
              <a:rPr lang="en-US" altLang="zh-CN" sz="3200" dirty="0" smtClean="0"/>
              <a:t>Social connection analysis</a:t>
            </a:r>
          </a:p>
          <a:p>
            <a:pPr lvl="1"/>
            <a:r>
              <a:rPr lang="en-US" altLang="zh-CN" sz="3200" dirty="0" smtClean="0"/>
              <a:t>Information diffusion analysis</a:t>
            </a:r>
          </a:p>
          <a:p>
            <a:pPr lvl="1"/>
            <a:endParaRPr lang="en-US" altLang="zh-CN" sz="3200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Ego-centric Analysis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35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13639800" cy="1422400"/>
          </a:xfrm>
        </p:spPr>
        <p:txBody>
          <a:bodyPr/>
          <a:lstStyle/>
          <a:p>
            <a:r>
              <a:rPr kumimoji="1" lang="en-US" altLang="zh-CN" dirty="0" smtClean="0"/>
              <a:t>Case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People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Portrait</a:t>
            </a:r>
            <a:endParaRPr kumimoji="1" lang="zh-CN" altLang="en-US" dirty="0"/>
          </a:p>
        </p:txBody>
      </p:sp>
      <p:pic>
        <p:nvPicPr>
          <p:cNvPr id="4" name="内容占位符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b="4286"/>
          <a:stretch/>
        </p:blipFill>
        <p:spPr bwMode="auto">
          <a:xfrm>
            <a:off x="5617029" y="1752600"/>
            <a:ext cx="8991600" cy="549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线连接符 7"/>
          <p:cNvCxnSpPr/>
          <p:nvPr/>
        </p:nvCxnSpPr>
        <p:spPr bwMode="auto">
          <a:xfrm>
            <a:off x="10923814" y="50800"/>
            <a:ext cx="3663043" cy="1676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直线连接符 8"/>
          <p:cNvCxnSpPr/>
          <p:nvPr/>
        </p:nvCxnSpPr>
        <p:spPr bwMode="auto">
          <a:xfrm flipV="1">
            <a:off x="10804556" y="3429000"/>
            <a:ext cx="3776858" cy="25790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矩形 11"/>
          <p:cNvSpPr/>
          <p:nvPr/>
        </p:nvSpPr>
        <p:spPr bwMode="auto">
          <a:xfrm>
            <a:off x="11783786" y="1676400"/>
            <a:ext cx="2819400" cy="1752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4414" y="6067961"/>
            <a:ext cx="64988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Many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communities,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Strong</a:t>
            </a:r>
            <a:r>
              <a:rPr kumimoji="1" lang="zh-CN" altLang="en-US" sz="2000" dirty="0"/>
              <a:t> </a:t>
            </a:r>
            <a:r>
              <a:rPr kumimoji="1" lang="en-US" altLang="zh-CN" sz="2000" dirty="0" smtClean="0"/>
              <a:t>Center</a:t>
            </a:r>
            <a:endParaRPr kumimoji="1" lang="zh-CN" altLang="en-US" sz="2000" dirty="0" smtClean="0"/>
          </a:p>
          <a:p>
            <a:r>
              <a:rPr kumimoji="1" lang="en-US" altLang="zh-CN" sz="2000" dirty="0" smtClean="0"/>
              <a:t>Small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influences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among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communities</a:t>
            </a:r>
            <a:endParaRPr kumimoji="1" lang="zh-CN" altLang="en-US" sz="2000" dirty="0" smtClean="0"/>
          </a:p>
          <a:p>
            <a:endParaRPr kumimoji="1" lang="zh-CN" altLang="en-US" sz="2000" dirty="0"/>
          </a:p>
          <a:p>
            <a:r>
              <a:rPr kumimoji="1" lang="en-US" altLang="zh-CN" sz="2000" dirty="0" smtClean="0"/>
              <a:t>Representative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accounts: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Businessman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Social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Media</a:t>
            </a:r>
            <a:endParaRPr kumimoji="1" lang="zh-CN" altLang="en-US" sz="2000" dirty="0"/>
          </a:p>
        </p:txBody>
      </p:sp>
      <p:cxnSp>
        <p:nvCxnSpPr>
          <p:cNvPr id="14" name="直线连接符 13"/>
          <p:cNvCxnSpPr/>
          <p:nvPr/>
        </p:nvCxnSpPr>
        <p:spPr bwMode="auto">
          <a:xfrm>
            <a:off x="484414" y="50800"/>
            <a:ext cx="11293929" cy="16383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线连接符 15"/>
          <p:cNvCxnSpPr/>
          <p:nvPr/>
        </p:nvCxnSpPr>
        <p:spPr bwMode="auto">
          <a:xfrm flipV="1">
            <a:off x="483929" y="3429000"/>
            <a:ext cx="11294414" cy="25790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"/>
            <a:ext cx="10314214" cy="6008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6174971" y="1415870"/>
            <a:ext cx="24160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dirty="0" smtClean="0"/>
              <a:t>Repeating</a:t>
            </a:r>
            <a:r>
              <a:rPr kumimoji="1" lang="zh-CN" altLang="en-US" sz="3600" dirty="0" smtClean="0"/>
              <a:t> </a:t>
            </a:r>
          </a:p>
          <a:p>
            <a:r>
              <a:rPr kumimoji="1" lang="en-US" altLang="zh-CN" sz="3600" dirty="0" smtClean="0"/>
              <a:t>patterns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9759559" y="4364598"/>
            <a:ext cx="1010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dirty="0"/>
              <a:t>Strong</a:t>
            </a:r>
            <a:r>
              <a:rPr kumimoji="1" lang="zh-CN" altLang="en-US" sz="2000" dirty="0"/>
              <a:t> </a:t>
            </a:r>
            <a:endParaRPr kumimoji="1" lang="zh-CN" altLang="en-US" sz="2000" dirty="0" smtClean="0"/>
          </a:p>
          <a:p>
            <a:r>
              <a:rPr kumimoji="1" lang="en-US" altLang="zh-CN" sz="2000" dirty="0" smtClean="0"/>
              <a:t>Center</a:t>
            </a:r>
            <a:endParaRPr lang="zh-CN" alt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36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66"/>
    </mc:Choice>
    <mc:Fallback xmlns="">
      <p:transition spd="slow" advTm="53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13639800" cy="1422400"/>
          </a:xfrm>
        </p:spPr>
        <p:txBody>
          <a:bodyPr/>
          <a:lstStyle/>
          <a:p>
            <a:r>
              <a:rPr kumimoji="1" lang="en-US" altLang="zh-CN" dirty="0" smtClean="0"/>
              <a:t>Case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People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Portrait</a:t>
            </a:r>
            <a:endParaRPr kumimoji="1" lang="zh-CN" altLang="en-US" dirty="0"/>
          </a:p>
        </p:txBody>
      </p:sp>
      <p:pic>
        <p:nvPicPr>
          <p:cNvPr id="4" name="内容占位符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b="4286"/>
          <a:stretch/>
        </p:blipFill>
        <p:spPr bwMode="auto">
          <a:xfrm>
            <a:off x="0" y="1752600"/>
            <a:ext cx="8991600" cy="549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线连接符 7"/>
          <p:cNvCxnSpPr/>
          <p:nvPr/>
        </p:nvCxnSpPr>
        <p:spPr bwMode="auto">
          <a:xfrm flipV="1">
            <a:off x="0" y="152400"/>
            <a:ext cx="3864192" cy="515561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直线连接符 8"/>
          <p:cNvCxnSpPr/>
          <p:nvPr/>
        </p:nvCxnSpPr>
        <p:spPr bwMode="auto">
          <a:xfrm flipV="1">
            <a:off x="0" y="6024294"/>
            <a:ext cx="3864192" cy="103631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矩形 11"/>
          <p:cNvSpPr/>
          <p:nvPr/>
        </p:nvSpPr>
        <p:spPr bwMode="auto">
          <a:xfrm>
            <a:off x="0" y="5308013"/>
            <a:ext cx="2819400" cy="1752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53382" y="6598384"/>
            <a:ext cx="56672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Many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communities,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Dual-center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Patterns</a:t>
            </a:r>
            <a:endParaRPr kumimoji="1" lang="zh-CN" altLang="en-US" sz="2000" dirty="0" smtClean="0"/>
          </a:p>
          <a:p>
            <a:r>
              <a:rPr kumimoji="1" lang="en-US" altLang="zh-CN" sz="2000" dirty="0" smtClean="0"/>
              <a:t>Large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influences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among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communities</a:t>
            </a:r>
            <a:endParaRPr kumimoji="1" lang="zh-CN" altLang="en-US" sz="2000" dirty="0"/>
          </a:p>
          <a:p>
            <a:endParaRPr kumimoji="1" lang="zh-CN" altLang="en-US" sz="2000" dirty="0" smtClean="0"/>
          </a:p>
          <a:p>
            <a:r>
              <a:rPr kumimoji="1" lang="en-US" altLang="zh-CN" sz="2000" dirty="0" smtClean="0"/>
              <a:t>Representative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accounts: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Accounts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reposted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by</a:t>
            </a:r>
            <a:r>
              <a:rPr kumimoji="1" lang="zh-CN" altLang="en-US" sz="2000" dirty="0" smtClean="0"/>
              <a:t> </a:t>
            </a:r>
          </a:p>
          <a:p>
            <a:r>
              <a:rPr kumimoji="1" lang="en-US" altLang="zh-CN" sz="2000" dirty="0"/>
              <a:t>a</a:t>
            </a:r>
            <a:r>
              <a:rPr kumimoji="1" lang="en-US" altLang="zh-CN" sz="2000" dirty="0" smtClean="0"/>
              <a:t>ccounts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with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larger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influence</a:t>
            </a:r>
            <a:endParaRPr kumimoji="1" lang="zh-CN" altLang="en-US" sz="2000" dirty="0"/>
          </a:p>
        </p:txBody>
      </p:sp>
      <p:cxnSp>
        <p:nvCxnSpPr>
          <p:cNvPr id="14" name="直线连接符 13"/>
          <p:cNvCxnSpPr/>
          <p:nvPr/>
        </p:nvCxnSpPr>
        <p:spPr bwMode="auto">
          <a:xfrm flipV="1">
            <a:off x="2824843" y="152400"/>
            <a:ext cx="11272157" cy="515561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线连接符 15"/>
          <p:cNvCxnSpPr/>
          <p:nvPr/>
        </p:nvCxnSpPr>
        <p:spPr bwMode="auto">
          <a:xfrm flipV="1">
            <a:off x="2819400" y="5943600"/>
            <a:ext cx="11277600" cy="111701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06" y="58847"/>
            <a:ext cx="10243694" cy="596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矩形 17"/>
          <p:cNvSpPr/>
          <p:nvPr/>
        </p:nvSpPr>
        <p:spPr>
          <a:xfrm>
            <a:off x="8780184" y="874486"/>
            <a:ext cx="277511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dirty="0" smtClean="0"/>
              <a:t>Dual</a:t>
            </a:r>
            <a:r>
              <a:rPr kumimoji="1" lang="zh-CN" altLang="en-US" sz="3600" dirty="0" smtClean="0"/>
              <a:t> </a:t>
            </a:r>
            <a:r>
              <a:rPr kumimoji="1" lang="en-US" altLang="zh-CN" sz="3600" dirty="0" smtClean="0"/>
              <a:t>Center</a:t>
            </a:r>
            <a:r>
              <a:rPr kumimoji="1" lang="zh-CN" altLang="en-US" sz="3600" dirty="0" smtClean="0"/>
              <a:t> </a:t>
            </a:r>
          </a:p>
          <a:p>
            <a:r>
              <a:rPr kumimoji="1" lang="en-US" altLang="zh-CN" sz="3600" dirty="0" smtClean="0"/>
              <a:t>Behaviors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11488958" y="3855760"/>
            <a:ext cx="2711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 smtClean="0"/>
              <a:t>Different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territories</a:t>
            </a:r>
            <a:endParaRPr lang="zh-CN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900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36"/>
    </mc:Choice>
    <mc:Fallback xmlns="">
      <p:transition spd="slow" advTm="38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18" grpId="1"/>
      <p:bldP spid="19" grpId="0"/>
      <p:bldP spid="19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13639800" cy="1422400"/>
          </a:xfrm>
        </p:spPr>
        <p:txBody>
          <a:bodyPr/>
          <a:lstStyle/>
          <a:p>
            <a:r>
              <a:rPr kumimoji="1" lang="en-US" altLang="zh-CN" dirty="0" smtClean="0"/>
              <a:t>Case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People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Portrait</a:t>
            </a:r>
            <a:endParaRPr kumimoji="1" lang="zh-CN" altLang="en-US" dirty="0"/>
          </a:p>
        </p:txBody>
      </p:sp>
      <p:pic>
        <p:nvPicPr>
          <p:cNvPr id="4" name="内容占位符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b="4286"/>
          <a:stretch/>
        </p:blipFill>
        <p:spPr bwMode="auto">
          <a:xfrm>
            <a:off x="5617029" y="1752600"/>
            <a:ext cx="8991600" cy="549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线连接符 7"/>
          <p:cNvCxnSpPr/>
          <p:nvPr/>
        </p:nvCxnSpPr>
        <p:spPr bwMode="auto">
          <a:xfrm>
            <a:off x="10354793" y="0"/>
            <a:ext cx="4216111" cy="53339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直线连接符 8"/>
          <p:cNvCxnSpPr/>
          <p:nvPr/>
        </p:nvCxnSpPr>
        <p:spPr bwMode="auto">
          <a:xfrm>
            <a:off x="10395106" y="6067961"/>
            <a:ext cx="4175798" cy="86623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矩形 11"/>
          <p:cNvSpPr/>
          <p:nvPr/>
        </p:nvSpPr>
        <p:spPr bwMode="auto">
          <a:xfrm>
            <a:off x="11751504" y="5334000"/>
            <a:ext cx="28194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5605" y="6347222"/>
            <a:ext cx="67537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Many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evenly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distributed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communities</a:t>
            </a:r>
            <a:endParaRPr kumimoji="1" lang="zh-CN" altLang="en-US" sz="2000" dirty="0" smtClean="0"/>
          </a:p>
          <a:p>
            <a:r>
              <a:rPr kumimoji="1" lang="en-US" altLang="zh-CN" sz="2000" dirty="0" smtClean="0"/>
              <a:t>High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influences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among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communities</a:t>
            </a:r>
            <a:endParaRPr kumimoji="1" lang="zh-CN" altLang="en-US" sz="2000" dirty="0" smtClean="0"/>
          </a:p>
          <a:p>
            <a:r>
              <a:rPr kumimoji="1" lang="en-US" altLang="zh-CN" sz="2000" dirty="0" smtClean="0"/>
              <a:t>Representative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accounts: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Opinion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leader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specific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topics</a:t>
            </a:r>
            <a:endParaRPr kumimoji="1" lang="zh-CN" altLang="en-US" sz="2000" dirty="0"/>
          </a:p>
        </p:txBody>
      </p:sp>
      <p:cxnSp>
        <p:nvCxnSpPr>
          <p:cNvPr id="14" name="直线连接符 13"/>
          <p:cNvCxnSpPr/>
          <p:nvPr/>
        </p:nvCxnSpPr>
        <p:spPr bwMode="auto">
          <a:xfrm>
            <a:off x="484414" y="50800"/>
            <a:ext cx="11267090" cy="52831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线连接符 15"/>
          <p:cNvCxnSpPr/>
          <p:nvPr/>
        </p:nvCxnSpPr>
        <p:spPr bwMode="auto">
          <a:xfrm>
            <a:off x="609600" y="5983997"/>
            <a:ext cx="11141904" cy="95020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6" y="-46659"/>
            <a:ext cx="9911177" cy="6126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矩形 18"/>
          <p:cNvSpPr/>
          <p:nvPr/>
        </p:nvSpPr>
        <p:spPr>
          <a:xfrm>
            <a:off x="6392944" y="5042455"/>
            <a:ext cx="15728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 smtClean="0"/>
              <a:t>Strong</a:t>
            </a:r>
            <a:r>
              <a:rPr kumimoji="1" lang="zh-CN" altLang="en-US" sz="2400" dirty="0" smtClean="0"/>
              <a:t> </a:t>
            </a:r>
          </a:p>
          <a:p>
            <a:r>
              <a:rPr kumimoji="1" lang="en-US" altLang="zh-CN" sz="2400" dirty="0" smtClean="0"/>
              <a:t>influences</a:t>
            </a:r>
            <a:endParaRPr lang="zh-CN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5203916" y="544860"/>
            <a:ext cx="1794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 smtClean="0"/>
              <a:t>Key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players</a:t>
            </a:r>
            <a:endParaRPr lang="zh-CN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4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32"/>
    </mc:Choice>
    <mc:Fallback xmlns="">
      <p:transition spd="slow" advTm="48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2"/>
      <p:bldP spid="20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Conclusions</a:t>
            </a:r>
            <a:endParaRPr lang="en-US" altLang="zh-CN" dirty="0" smtClean="0"/>
          </a:p>
          <a:p>
            <a:pPr lvl="1"/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propose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map-based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visual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metaphor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analyzing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information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diffusion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patterns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ego-centric</a:t>
            </a:r>
            <a:r>
              <a:rPr kumimoji="1" lang="zh-CN" altLang="en-US" dirty="0"/>
              <a:t> </a:t>
            </a:r>
            <a:r>
              <a:rPr kumimoji="1" lang="en-US" altLang="zh-CN" dirty="0"/>
              <a:t>social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  <a:endParaRPr kumimoji="1" lang="zh-CN" altLang="en-US" dirty="0"/>
          </a:p>
          <a:p>
            <a:pPr lvl="2"/>
            <a:r>
              <a:rPr kumimoji="1" lang="en-US" altLang="zh-CN" dirty="0"/>
              <a:t>Dynamic</a:t>
            </a:r>
            <a:r>
              <a:rPr kumimoji="1" lang="zh-CN" altLang="en-US" dirty="0"/>
              <a:t> </a:t>
            </a:r>
            <a:r>
              <a:rPr kumimoji="1" lang="en-US" altLang="zh-CN" dirty="0"/>
              <a:t>diffusion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patterns</a:t>
            </a:r>
            <a:endParaRPr kumimoji="1" lang="zh-CN" altLang="en-US" dirty="0"/>
          </a:p>
          <a:p>
            <a:pPr lvl="2"/>
            <a:r>
              <a:rPr kumimoji="1" lang="en-US" altLang="zh-CN" dirty="0"/>
              <a:t>Community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behaviors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correlations</a:t>
            </a:r>
            <a:endParaRPr kumimoji="1" lang="zh-CN" altLang="en-US" dirty="0"/>
          </a:p>
          <a:p>
            <a:pPr lvl="1"/>
            <a:r>
              <a:rPr kumimoji="1" lang="en-US" altLang="zh-CN" dirty="0"/>
              <a:t>We investigate interesting patterns from real world social media data</a:t>
            </a:r>
          </a:p>
          <a:p>
            <a:pPr lvl="1"/>
            <a:endParaRPr lang="en-US" altLang="zh-CN" dirty="0" smtClean="0"/>
          </a:p>
          <a:p>
            <a:pPr lvl="1"/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832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Acknowledgements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This </a:t>
            </a:r>
            <a:r>
              <a:rPr lang="en-US" altLang="zh-CN" dirty="0"/>
              <a:t>work is supported by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NSFC </a:t>
            </a:r>
            <a:r>
              <a:rPr lang="en-US" altLang="zh-CN" dirty="0"/>
              <a:t>No. 61170204, and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partially </a:t>
            </a:r>
            <a:r>
              <a:rPr lang="en-US" altLang="zh-CN" dirty="0"/>
              <a:t>funded by NSFC Key Project No. 61232012 and the National Program on Key Basic Research Project (973 Program) No. 2015CB352500.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by </a:t>
            </a:r>
            <a:r>
              <a:rPr lang="en-US" altLang="zh-CN" dirty="0"/>
              <a:t>PKU-</a:t>
            </a:r>
            <a:r>
              <a:rPr lang="en-US" altLang="zh-CN" dirty="0" err="1"/>
              <a:t>Qihu</a:t>
            </a:r>
            <a:r>
              <a:rPr lang="en-US" altLang="zh-CN" dirty="0"/>
              <a:t> Joint Data Visual Analytics Research </a:t>
            </a:r>
            <a:r>
              <a:rPr lang="en-US" altLang="zh-CN" dirty="0" smtClean="0"/>
              <a:t>Center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94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"/>
    </mc:Choice>
    <mc:Fallback xmlns="">
      <p:transition spd="slow" advTm="2905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62112" y="-838200"/>
            <a:ext cx="10058400" cy="2819400"/>
          </a:xfrm>
        </p:spPr>
        <p:txBody>
          <a:bodyPr/>
          <a:lstStyle/>
          <a:p>
            <a:r>
              <a:rPr lang="en-US" altLang="zh-CN" dirty="0" smtClean="0"/>
              <a:t>Thank</a:t>
            </a:r>
            <a:r>
              <a:rPr lang="zh-CN" altLang="en-US" dirty="0" smtClean="0"/>
              <a:t> </a:t>
            </a:r>
            <a:r>
              <a:rPr lang="en-US" altLang="zh-CN" dirty="0" smtClean="0"/>
              <a:t>you!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758" y="7373117"/>
            <a:ext cx="4413068" cy="856483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14591826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91"/>
    </mc:Choice>
    <mc:Fallback xmlns="">
      <p:transition spd="slow" advTm="2319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Ego-centric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Analysis – </a:t>
            </a:r>
            <a:r>
              <a:rPr kumimoji="1" lang="en-US" altLang="zh-CN" dirty="0" smtClean="0"/>
              <a:t>Social Connection Analysis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588" y="3886200"/>
            <a:ext cx="749300" cy="660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50888" y="2251273"/>
            <a:ext cx="73068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What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his/her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connections?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173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6"/>
    </mc:Choice>
    <mc:Fallback xmlns="">
      <p:transition spd="slow" advTm="818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Ego-centric</a:t>
            </a:r>
            <a:r>
              <a:rPr kumimoji="1" lang="zh-CN" altLang="en-US" dirty="0"/>
              <a:t> </a:t>
            </a:r>
            <a:r>
              <a:rPr kumimoji="1" lang="en-US" altLang="zh-CN" dirty="0"/>
              <a:t>Analysis – </a:t>
            </a:r>
            <a:r>
              <a:rPr kumimoji="1" lang="en-US" altLang="zh-CN" dirty="0"/>
              <a:t>Social Connection Analysis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588" y="3886200"/>
            <a:ext cx="749300" cy="660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700" y="2514600"/>
            <a:ext cx="1875209" cy="16917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300" y="2994660"/>
            <a:ext cx="1875209" cy="16917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678" y="4876800"/>
            <a:ext cx="1875210" cy="1651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850888" y="2251273"/>
            <a:ext cx="73068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What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his/her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connections?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096392" y="4117038"/>
            <a:ext cx="362471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Whether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there</a:t>
            </a:r>
            <a:r>
              <a:rPr kumimoji="1" lang="zh-CN" altLang="en-US" dirty="0" smtClean="0"/>
              <a:t> </a:t>
            </a:r>
          </a:p>
          <a:p>
            <a:r>
              <a:rPr kumimoji="1" lang="en-US" altLang="zh-CN" dirty="0" smtClean="0"/>
              <a:t>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communities?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7360063" y="5702300"/>
            <a:ext cx="411202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What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their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roles</a:t>
            </a:r>
            <a:r>
              <a:rPr kumimoji="1" lang="zh-CN" altLang="en-US" dirty="0" smtClean="0"/>
              <a:t> </a:t>
            </a:r>
          </a:p>
          <a:p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characteristics?</a:t>
            </a:r>
            <a:endParaRPr kumimoji="1"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30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5"/>
    </mc:Choice>
    <mc:Fallback xmlns="">
      <p:transition spd="slow" advTm="7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Ego-centric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Analysis – Information Diffusion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588" y="3886200"/>
            <a:ext cx="749300" cy="660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700" y="2514600"/>
            <a:ext cx="1875209" cy="16917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300" y="2994660"/>
            <a:ext cx="1875209" cy="16917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678" y="4876800"/>
            <a:ext cx="1875210" cy="1651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875183" y="1826220"/>
            <a:ext cx="875451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information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diffuse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across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network?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6903" y="6568565"/>
            <a:ext cx="8813800" cy="88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5678" y="5565973"/>
            <a:ext cx="1061354" cy="3301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9528" y="5565972"/>
            <a:ext cx="1061354" cy="330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5338" y="5572374"/>
            <a:ext cx="1061354" cy="33019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807877" y="6613015"/>
            <a:ext cx="28891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Diffusion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Path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10388101" y="3774565"/>
            <a:ext cx="373871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What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</a:p>
          <a:p>
            <a:r>
              <a:rPr kumimoji="1" lang="en-US" altLang="zh-CN" dirty="0" smtClean="0"/>
              <a:t>diffusion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patterns?</a:t>
            </a:r>
            <a:endParaRPr kumimoji="1"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462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4"/>
    </mc:Choice>
    <mc:Fallback xmlns="">
      <p:transition spd="slow" advTm="2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32099E-6 L -0.33854 0.191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9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2361E-6 -1.91358E-6 L -0.05328 0.276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138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3194E-6 -1.23457E-6 L 0.07498 -0.007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3" y="-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9028E-6 1.91358E-6 L 0.12901 0.20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10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centric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user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All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original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posts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(source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weibos</a:t>
            </a:r>
            <a:r>
              <a:rPr kumimoji="1" lang="en-US" altLang="zh-CN" dirty="0" smtClean="0"/>
              <a:t>/Twitter)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All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re-postings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original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posts</a:t>
            </a:r>
            <a:endParaRPr kumimoji="1" lang="zh-CN" altLang="en-US" dirty="0" smtClean="0"/>
          </a:p>
          <a:p>
            <a:pPr lvl="2"/>
            <a:r>
              <a:rPr kumimoji="1" lang="en-US" altLang="zh-CN" dirty="0" smtClean="0"/>
              <a:t>Users</a:t>
            </a:r>
            <a:endParaRPr kumimoji="1" lang="zh-CN" altLang="en-US" dirty="0" smtClean="0"/>
          </a:p>
          <a:p>
            <a:pPr lvl="2"/>
            <a:r>
              <a:rPr kumimoji="1" lang="en-US" altLang="zh-CN" dirty="0" smtClean="0"/>
              <a:t>Reposting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messages</a:t>
            </a:r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Ego-centric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Information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Diffusion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Analysis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906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04"/>
    </mc:Choice>
    <mc:Fallback xmlns="">
      <p:transition spd="slow" advTm="3130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Characteristics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91" y="1981200"/>
            <a:ext cx="9193409" cy="4876800"/>
          </a:xfrm>
          <a:prstGeom prst="rect">
            <a:avLst/>
          </a:prstGeom>
        </p:spPr>
      </p:pic>
      <p:sp>
        <p:nvSpPr>
          <p:cNvPr id="7" name="内容占位符 1"/>
          <p:cNvSpPr>
            <a:spLocks noGrp="1"/>
          </p:cNvSpPr>
          <p:nvPr>
            <p:ph idx="1"/>
          </p:nvPr>
        </p:nvSpPr>
        <p:spPr>
          <a:xfrm>
            <a:off x="457200" y="1981200"/>
            <a:ext cx="5029200" cy="5334000"/>
          </a:xfrm>
        </p:spPr>
        <p:txBody>
          <a:bodyPr/>
          <a:lstStyle/>
          <a:p>
            <a:r>
              <a:rPr lang="en-US" altLang="zh-CN" sz="2800" b="1" dirty="0"/>
              <a:t>Participating Features </a:t>
            </a:r>
            <a:endParaRPr lang="en-US" altLang="zh-CN" sz="2800" b="1" dirty="0" smtClean="0"/>
          </a:p>
          <a:p>
            <a:pPr lvl="1"/>
            <a:r>
              <a:rPr lang="en-US" altLang="zh-CN" sz="2000" dirty="0" smtClean="0"/>
              <a:t>Community / Number / Activeness</a:t>
            </a:r>
            <a:endParaRPr lang="zh-CN" altLang="en-US" sz="2800" dirty="0"/>
          </a:p>
          <a:p>
            <a:r>
              <a:rPr lang="en-US" altLang="zh-CN" sz="2800" dirty="0">
                <a:solidFill>
                  <a:schemeClr val="bg1"/>
                </a:solidFill>
              </a:rPr>
              <a:t>Influence </a:t>
            </a:r>
            <a:r>
              <a:rPr lang="en-US" altLang="zh-CN" sz="2800" dirty="0">
                <a:solidFill>
                  <a:schemeClr val="bg1"/>
                </a:solidFill>
              </a:rPr>
              <a:t>of the Participants </a:t>
            </a:r>
            <a:endParaRPr lang="en-US" altLang="zh-CN" sz="2800" dirty="0" smtClean="0">
              <a:solidFill>
                <a:schemeClr val="bg1"/>
              </a:solidFill>
            </a:endParaRPr>
          </a:p>
          <a:p>
            <a:pPr lvl="1"/>
            <a:r>
              <a:rPr lang="en-US" altLang="zh-CN" sz="2000" dirty="0" smtClean="0">
                <a:solidFill>
                  <a:schemeClr val="bg1"/>
                </a:solidFill>
              </a:rPr>
              <a:t>Direct / Multi-level diffusion</a:t>
            </a:r>
            <a:endParaRPr lang="zh-CN" altLang="en-US" sz="20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Key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Player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Distribution </a:t>
            </a:r>
            <a:endParaRPr lang="en-US" altLang="zh-CN" sz="2800" dirty="0" smtClean="0">
              <a:solidFill>
                <a:schemeClr val="bg1"/>
              </a:solidFill>
            </a:endParaRPr>
          </a:p>
          <a:p>
            <a:pPr lvl="1"/>
            <a:r>
              <a:rPr lang="en-US" altLang="zh-CN" sz="2000" dirty="0" smtClean="0">
                <a:solidFill>
                  <a:schemeClr val="bg1"/>
                </a:solidFill>
              </a:rPr>
              <a:t>Key player (lead to large reposts)</a:t>
            </a:r>
          </a:p>
          <a:p>
            <a:pPr lvl="1"/>
            <a:r>
              <a:rPr lang="en-US" altLang="zh-CN" sz="2000" dirty="0" smtClean="0">
                <a:solidFill>
                  <a:schemeClr val="bg1"/>
                </a:solidFill>
              </a:rPr>
              <a:t>Impact on other people</a:t>
            </a:r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Dynamic Diffusion </a:t>
            </a:r>
            <a:endParaRPr lang="en-US" altLang="zh-CN" sz="2800" dirty="0" smtClean="0">
              <a:solidFill>
                <a:schemeClr val="bg1"/>
              </a:solidFill>
            </a:endParaRPr>
          </a:p>
          <a:p>
            <a:pPr lvl="1"/>
            <a:r>
              <a:rPr lang="en-US" altLang="zh-CN" sz="2000" dirty="0" smtClean="0">
                <a:solidFill>
                  <a:schemeClr val="bg1"/>
                </a:solidFill>
              </a:rPr>
              <a:t>Life periods</a:t>
            </a:r>
          </a:p>
          <a:p>
            <a:pPr lvl="1"/>
            <a:r>
              <a:rPr lang="en-US" altLang="zh-CN" sz="2000" dirty="0" smtClean="0">
                <a:solidFill>
                  <a:schemeClr val="bg1"/>
                </a:solidFill>
              </a:rPr>
              <a:t>Latency/ frequency</a:t>
            </a:r>
            <a:endParaRPr lang="zh-CN" altLang="en-US" sz="2800" dirty="0">
              <a:solidFill>
                <a:schemeClr val="bg1"/>
              </a:solidFill>
            </a:endParaRPr>
          </a:p>
          <a:p>
            <a:pPr lvl="1"/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0347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4"/>
    </mc:Choice>
    <mc:Fallback xmlns="">
      <p:transition spd="slow" advTm="3656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7.3|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5|2.3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7|7.2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9|3.8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0.6|1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1|7.3|2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|3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5|2.4|2.6|4.2|1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2.5|1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1|1.1|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|2.2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1.9|0.6|1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8|0.5|0.3|0.3"/>
</p:tagLst>
</file>

<file path=ppt/theme/theme1.xml><?xml version="1.0" encoding="utf-8"?>
<a:theme xmlns:a="http://schemas.openxmlformats.org/drawingml/2006/main" name="Blank Presentation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1347</TotalTime>
  <Words>1073</Words>
  <Application>Microsoft Office PowerPoint</Application>
  <PresentationFormat>自定义</PresentationFormat>
  <Paragraphs>262</Paragraphs>
  <Slides>45</Slides>
  <Notes>10</Notes>
  <HiddenSlides>1</HiddenSlides>
  <MMClips>5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2" baseType="lpstr">
      <vt:lpstr>Arial Hebrew</vt:lpstr>
      <vt:lpstr>ＭＳ Ｐゴシック</vt:lpstr>
      <vt:lpstr>宋体</vt:lpstr>
      <vt:lpstr>Arial</vt:lpstr>
      <vt:lpstr>Calibri</vt:lpstr>
      <vt:lpstr>Times</vt:lpstr>
      <vt:lpstr>Blank Presentation</vt:lpstr>
      <vt:lpstr>D-Map: Visual Analysis of Ego-centric Information Diffusion Patterns in Social Media </vt:lpstr>
      <vt:lpstr>Social Media</vt:lpstr>
      <vt:lpstr>Information Diffusion Network of Social Media</vt:lpstr>
      <vt:lpstr>Ego-centric Analysis</vt:lpstr>
      <vt:lpstr>Ego-centric Analysis – Social Connection Analysis</vt:lpstr>
      <vt:lpstr>Ego-centric Analysis – Social Connection Analysis</vt:lpstr>
      <vt:lpstr>Ego-centric Analysis – Information Diffusion</vt:lpstr>
      <vt:lpstr>Data for Ego-centric Information Diffusion Analysis</vt:lpstr>
      <vt:lpstr>Data Characteristics</vt:lpstr>
      <vt:lpstr>Data Characteristics</vt:lpstr>
      <vt:lpstr>Data Characteristics</vt:lpstr>
      <vt:lpstr>Data Characteristics</vt:lpstr>
      <vt:lpstr>PowerPoint 演示文稿</vt:lpstr>
      <vt:lpstr>Inspiration</vt:lpstr>
      <vt:lpstr>D-Map Design</vt:lpstr>
      <vt:lpstr>PowerPoint 演示文稿</vt:lpstr>
      <vt:lpstr>D-Map Design</vt:lpstr>
      <vt:lpstr>D-Map Constructing Process</vt:lpstr>
      <vt:lpstr>D-Map Constructing Process – Step 1</vt:lpstr>
      <vt:lpstr>D-Map Constructing Process – Step 2</vt:lpstr>
      <vt:lpstr>D-Map Constructing Process – Step 2</vt:lpstr>
      <vt:lpstr>D-Map Constructing Process – Step 3</vt:lpstr>
      <vt:lpstr>D-Map Constructing Process – Step 4</vt:lpstr>
      <vt:lpstr>D-Map Constructing Process – Step 5</vt:lpstr>
      <vt:lpstr>D-Map Visual Design</vt:lpstr>
      <vt:lpstr>D-Map Visual Analytics System</vt:lpstr>
      <vt:lpstr>D-Map Visual Analytics System</vt:lpstr>
      <vt:lpstr>D-Map Visual Analytics System</vt:lpstr>
      <vt:lpstr>D-Map Visual Analytics System</vt:lpstr>
      <vt:lpstr>Visual Analytics Pipeline</vt:lpstr>
      <vt:lpstr>PowerPoint 演示文稿</vt:lpstr>
      <vt:lpstr>Source weibo projection</vt:lpstr>
      <vt:lpstr>PowerPoint 演示文稿</vt:lpstr>
      <vt:lpstr>PowerPoint 演示文稿</vt:lpstr>
      <vt:lpstr>Case Study: Diffusion Pattern and Community Behaviors</vt:lpstr>
      <vt:lpstr>PowerPoint 演示文稿</vt:lpstr>
      <vt:lpstr>Case 1: Summary</vt:lpstr>
      <vt:lpstr>Case 2: People Portrait</vt:lpstr>
      <vt:lpstr>Case 2: People Portrait</vt:lpstr>
      <vt:lpstr>Case 2: People Portrait</vt:lpstr>
      <vt:lpstr>Case 2: People Portrait</vt:lpstr>
      <vt:lpstr>Case 2: People Portrait</vt:lpstr>
      <vt:lpstr>Summary</vt:lpstr>
      <vt:lpstr>Acknowledgements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D-Map: Visual Analysis of Ego-centric Information Diffusion Patterns in Social Media</dc:title>
  <dc:creator>Microsoft Office 用户</dc:creator>
  <cp:lastModifiedBy>Csm</cp:lastModifiedBy>
  <cp:revision>79</cp:revision>
  <dcterms:created xsi:type="dcterms:W3CDTF">2016-10-17T02:58:55Z</dcterms:created>
  <dcterms:modified xsi:type="dcterms:W3CDTF">2016-10-27T04:40:01Z</dcterms:modified>
</cp:coreProperties>
</file>