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handoutMasterIdLst>
    <p:handoutMasterId r:id="rId22"/>
  </p:handoutMasterIdLst>
  <p:sldIdLst>
    <p:sldId id="256" r:id="rId2"/>
    <p:sldId id="279" r:id="rId3"/>
    <p:sldId id="278" r:id="rId4"/>
    <p:sldId id="258" r:id="rId5"/>
    <p:sldId id="280" r:id="rId6"/>
    <p:sldId id="27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652463" indent="-195263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1304925" indent="-390525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958975" indent="-587375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2611438" indent="-782638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EFFF"/>
    <a:srgbClr val="A0DBFF"/>
    <a:srgbClr val="6AB7EB"/>
    <a:srgbClr val="003471"/>
    <a:srgbClr val="B2D235"/>
    <a:srgbClr val="7491CC"/>
    <a:srgbClr val="ABAECC"/>
    <a:srgbClr val="C1C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33"/>
    <p:restoredTop sz="85841"/>
  </p:normalViewPr>
  <p:slideViewPr>
    <p:cSldViewPr>
      <p:cViewPr>
        <p:scale>
          <a:sx n="63" d="100"/>
          <a:sy n="63" d="100"/>
        </p:scale>
        <p:origin x="520" y="320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8A8C014-AC33-0C4C-9876-C9B6D0B9E1CF}" type="datetimeFigureOut">
              <a:rPr lang="en-US" altLang="zh-CN"/>
              <a:pPr/>
              <a:t>9/29/17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75EF59-448D-8249-896C-D5704CDA576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05400" y="838200"/>
            <a:ext cx="8763000" cy="4724400"/>
          </a:xfrm>
          <a:prstGeom prst="rect">
            <a:avLst/>
          </a:prstGeom>
        </p:spPr>
        <p:txBody>
          <a:bodyPr/>
          <a:lstStyle>
            <a:lvl1pPr algn="l">
              <a:defRPr sz="5000">
                <a:solidFill>
                  <a:srgbClr val="BE020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05400" y="5867400"/>
            <a:ext cx="8763000" cy="1524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36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hil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981200"/>
            <a:ext cx="13639800" cy="5334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3"/>
              </a:buClr>
              <a:defRPr/>
            </a:lvl2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457200" y="330200"/>
            <a:ext cx="13639800" cy="14224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BE020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il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E020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7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hil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il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4"/>
          <p:cNvCxnSpPr/>
          <p:nvPr userDrawn="1"/>
        </p:nvCxnSpPr>
        <p:spPr bwMode="auto">
          <a:xfrm>
            <a:off x="2743200" y="2514600"/>
            <a:ext cx="0" cy="3505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48000" y="2743200"/>
            <a:ext cx="10058400" cy="2819400"/>
          </a:xfrm>
        </p:spPr>
        <p:txBody>
          <a:bodyPr anchor="ctr"/>
          <a:lstStyle>
            <a:lvl1pPr marL="0" indent="0">
              <a:buNone/>
              <a:defRPr sz="5000">
                <a:solidFill>
                  <a:srgbClr val="BE0204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7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13639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7" name="Title Placeholder 3"/>
          <p:cNvSpPr>
            <a:spLocks noGrp="1"/>
          </p:cNvSpPr>
          <p:nvPr>
            <p:ph type="title"/>
          </p:nvPr>
        </p:nvSpPr>
        <p:spPr bwMode="auto">
          <a:xfrm>
            <a:off x="457200" y="330200"/>
            <a:ext cx="136398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BE020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BE0204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BE0204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BE0204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BE0204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653110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1306220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959331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2612441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34963" indent="-334963" algn="l" rtl="0" eaLnBrk="0" fontAlgn="base" hangingPunct="0">
        <a:spcBef>
          <a:spcPts val="400"/>
        </a:spcBef>
        <a:spcAft>
          <a:spcPts val="200"/>
        </a:spcAft>
        <a:buClr>
          <a:schemeClr val="bg2"/>
        </a:buClr>
        <a:buChar char="•"/>
        <a:defRPr sz="3400">
          <a:solidFill>
            <a:srgbClr val="262626"/>
          </a:solidFill>
          <a:latin typeface="+mn-lt"/>
          <a:ea typeface="+mn-ea"/>
          <a:cs typeface="+mn-cs"/>
        </a:defRPr>
      </a:lvl1pPr>
      <a:lvl2pPr marL="687388" indent="-352425" algn="l" rtl="0" eaLnBrk="0" fontAlgn="base" hangingPunct="0">
        <a:spcBef>
          <a:spcPts val="400"/>
        </a:spcBef>
        <a:spcAft>
          <a:spcPts val="200"/>
        </a:spcAft>
        <a:buClr>
          <a:srgbClr val="ADD3F7"/>
        </a:buClr>
        <a:buFont typeface="Times" charset="0"/>
        <a:buChar char="•"/>
        <a:defRPr sz="3400">
          <a:solidFill>
            <a:srgbClr val="262626"/>
          </a:solidFill>
          <a:latin typeface="+mn-lt"/>
          <a:ea typeface="+mn-ea"/>
          <a:cs typeface="ＭＳ Ｐゴシック" charset="0"/>
        </a:defRPr>
      </a:lvl2pPr>
      <a:lvl3pPr marL="1631950" indent="-325438" algn="l" rtl="0" eaLnBrk="0" fontAlgn="base" hangingPunct="0">
        <a:spcBef>
          <a:spcPts val="400"/>
        </a:spcBef>
        <a:spcAft>
          <a:spcPts val="200"/>
        </a:spcAft>
        <a:buChar char="•"/>
        <a:defRPr sz="2800">
          <a:solidFill>
            <a:srgbClr val="262626"/>
          </a:solidFill>
          <a:latin typeface="+mn-lt"/>
          <a:ea typeface="+mn-ea"/>
          <a:cs typeface="ＭＳ Ｐゴシック" charset="0"/>
        </a:defRPr>
      </a:lvl3pPr>
      <a:lvl4pPr marL="2284413" indent="-325438" algn="l" rtl="0" eaLnBrk="0" fontAlgn="base" hangingPunct="0">
        <a:spcBef>
          <a:spcPts val="400"/>
        </a:spcBef>
        <a:spcAft>
          <a:spcPts val="200"/>
        </a:spcAft>
        <a:buChar char="–"/>
        <a:defRPr sz="2800">
          <a:solidFill>
            <a:srgbClr val="262626"/>
          </a:solidFill>
          <a:latin typeface="+mn-lt"/>
          <a:ea typeface="+mn-ea"/>
          <a:cs typeface="ＭＳ Ｐゴシック" charset="0"/>
        </a:defRPr>
      </a:lvl4pPr>
      <a:lvl5pPr marL="2938463" indent="-325438" algn="l" rtl="0" eaLnBrk="0" fontAlgn="base" hangingPunct="0">
        <a:spcBef>
          <a:spcPts val="400"/>
        </a:spcBef>
        <a:spcAft>
          <a:spcPts val="200"/>
        </a:spcAft>
        <a:buChar char="»"/>
        <a:defRPr sz="2800">
          <a:solidFill>
            <a:srgbClr val="262626"/>
          </a:solidFill>
          <a:latin typeface="+mn-lt"/>
          <a:ea typeface="+mn-ea"/>
          <a:cs typeface="ＭＳ Ｐゴシック" charset="0"/>
        </a:defRPr>
      </a:lvl5pPr>
      <a:lvl6pPr marL="3592106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6pPr>
      <a:lvl7pPr marL="4245216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7pPr>
      <a:lvl8pPr marL="4898327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8pPr>
      <a:lvl9pPr marL="5551437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ctrTitle"/>
          </p:nvPr>
        </p:nvSpPr>
        <p:spPr>
          <a:xfrm>
            <a:off x="914400" y="3048000"/>
            <a:ext cx="13487400" cy="1828800"/>
          </a:xfrm>
        </p:spPr>
        <p:txBody>
          <a:bodyPr/>
          <a:lstStyle/>
          <a:p>
            <a:r>
              <a:rPr lang="en-US" altLang="zh-CN" sz="4400" b="1" dirty="0"/>
              <a:t>E-Map: A Visual Analytics Approach for Exploring Significant Event Evolutions in Social Media </a:t>
            </a:r>
            <a:endParaRPr lang="en-US" altLang="zh-CN" sz="4400" dirty="0"/>
          </a:p>
        </p:txBody>
      </p:sp>
      <p:sp>
        <p:nvSpPr>
          <p:cNvPr id="8194" name="Subtitle 2"/>
          <p:cNvSpPr>
            <a:spLocks noGrp="1"/>
          </p:cNvSpPr>
          <p:nvPr>
            <p:ph type="subTitle" idx="1"/>
          </p:nvPr>
        </p:nvSpPr>
        <p:spPr>
          <a:xfrm>
            <a:off x="1222248" y="5181600"/>
            <a:ext cx="13182600" cy="1828800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sz="5100" b="1" dirty="0" err="1"/>
              <a:t>Siming</a:t>
            </a:r>
            <a:r>
              <a:rPr lang="en-US" altLang="zh-CN" sz="5100" b="1" dirty="0"/>
              <a:t> </a:t>
            </a:r>
            <a:r>
              <a:rPr lang="en-US" altLang="zh-CN" sz="5100" b="1" dirty="0" smtClean="0"/>
              <a:t>Chen</a:t>
            </a:r>
            <a:r>
              <a:rPr lang="en-US" altLang="zh-CN" sz="5100" b="1" baseline="30000" dirty="0" smtClean="0"/>
              <a:t>1</a:t>
            </a:r>
            <a:r>
              <a:rPr lang="en-US" altLang="zh-CN" sz="5100" b="1" dirty="0" smtClean="0"/>
              <a:t> </a:t>
            </a:r>
            <a:r>
              <a:rPr lang="en-US" altLang="zh-CN" sz="5100" dirty="0" err="1"/>
              <a:t>Shuai</a:t>
            </a:r>
            <a:r>
              <a:rPr lang="en-US" altLang="zh-CN" sz="5100" dirty="0"/>
              <a:t> Chen</a:t>
            </a:r>
            <a:r>
              <a:rPr lang="en-US" altLang="zh-CN" sz="5100" baseline="30000" dirty="0"/>
              <a:t>1</a:t>
            </a:r>
            <a:r>
              <a:rPr lang="en-US" altLang="zh-CN" sz="5100" dirty="0"/>
              <a:t> </a:t>
            </a:r>
            <a:r>
              <a:rPr lang="en-US" altLang="zh-CN" sz="5100" dirty="0" err="1"/>
              <a:t>Lijing</a:t>
            </a:r>
            <a:r>
              <a:rPr lang="en-US" altLang="zh-CN" sz="5100" dirty="0"/>
              <a:t> Lin</a:t>
            </a:r>
            <a:r>
              <a:rPr lang="en-US" altLang="zh-CN" sz="5100" baseline="30000" dirty="0"/>
              <a:t>1</a:t>
            </a:r>
            <a:r>
              <a:rPr lang="en-US" altLang="zh-CN" sz="5100" dirty="0"/>
              <a:t> </a:t>
            </a:r>
            <a:r>
              <a:rPr lang="en-US" altLang="zh-CN" sz="5100" dirty="0" err="1"/>
              <a:t>Xiaoru</a:t>
            </a:r>
            <a:r>
              <a:rPr lang="en-US" altLang="zh-CN" sz="5100" dirty="0"/>
              <a:t> Yuan</a:t>
            </a:r>
            <a:r>
              <a:rPr lang="en-US" altLang="zh-CN" sz="5100" baseline="30000" dirty="0"/>
              <a:t>1*</a:t>
            </a:r>
            <a:r>
              <a:rPr lang="en-US" altLang="zh-CN" sz="5100" dirty="0"/>
              <a:t> </a:t>
            </a:r>
            <a:r>
              <a:rPr lang="en-US" altLang="zh-CN" sz="5100" dirty="0" err="1"/>
              <a:t>Jie</a:t>
            </a:r>
            <a:r>
              <a:rPr lang="en-US" altLang="zh-CN" sz="5100" dirty="0"/>
              <a:t> </a:t>
            </a:r>
            <a:r>
              <a:rPr lang="en-US" altLang="zh-CN" sz="5100" dirty="0" smtClean="0"/>
              <a:t>Liang</a:t>
            </a:r>
            <a:r>
              <a:rPr lang="en-US" altLang="zh-CN" sz="5100" baseline="30000" dirty="0" smtClean="0"/>
              <a:t>2</a:t>
            </a:r>
            <a:r>
              <a:rPr lang="en-US" altLang="zh-CN" sz="5100" dirty="0" smtClean="0"/>
              <a:t> </a:t>
            </a:r>
            <a:r>
              <a:rPr lang="en-US" altLang="zh-CN" sz="5100" dirty="0" err="1"/>
              <a:t>Xiaolong</a:t>
            </a:r>
            <a:r>
              <a:rPr lang="en-US" altLang="zh-CN" sz="5100" dirty="0"/>
              <a:t> </a:t>
            </a:r>
            <a:r>
              <a:rPr lang="en-US" altLang="zh-CN" sz="5100" dirty="0" smtClean="0"/>
              <a:t>Zhang</a:t>
            </a:r>
            <a:r>
              <a:rPr lang="en-US" altLang="zh-CN" sz="5100" baseline="30000" dirty="0" smtClean="0"/>
              <a:t>3</a:t>
            </a:r>
            <a:r>
              <a:rPr lang="en-US" altLang="zh-CN" sz="5100" dirty="0" smtClean="0"/>
              <a:t> </a:t>
            </a:r>
            <a:endParaRPr lang="en-US" altLang="zh-CN" dirty="0"/>
          </a:p>
          <a:p>
            <a:endParaRPr lang="zh-CN" altLang="en-US" dirty="0" smtClean="0"/>
          </a:p>
          <a:p>
            <a:r>
              <a:rPr lang="en-US" altLang="zh-CN" dirty="0" smtClean="0"/>
              <a:t>1) </a:t>
            </a:r>
            <a:r>
              <a:rPr lang="zh-CN" altLang="en-US" dirty="0" smtClean="0"/>
              <a:t> </a:t>
            </a:r>
            <a:r>
              <a:rPr lang="en-US" altLang="zh-CN" dirty="0" smtClean="0"/>
              <a:t>Peking </a:t>
            </a:r>
            <a:r>
              <a:rPr lang="en-US" altLang="zh-CN" dirty="0"/>
              <a:t>University, China </a:t>
            </a:r>
            <a:endParaRPr lang="zh-CN" altLang="en-US" dirty="0" smtClean="0"/>
          </a:p>
          <a:p>
            <a:r>
              <a:rPr lang="en-US" altLang="zh-CN" dirty="0" smtClean="0"/>
              <a:t>2</a:t>
            </a:r>
            <a:r>
              <a:rPr lang="en-US" altLang="zh-CN" dirty="0"/>
              <a:t>) 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 </a:t>
            </a:r>
            <a:r>
              <a:rPr lang="en-US" altLang="zh-CN" dirty="0"/>
              <a:t>University of Technology, Sydney, Australia</a:t>
            </a:r>
            <a:br>
              <a:rPr lang="en-US" altLang="zh-CN" dirty="0"/>
            </a:br>
            <a:r>
              <a:rPr lang="en-US" altLang="zh-CN" dirty="0"/>
              <a:t>3) </a:t>
            </a:r>
            <a:r>
              <a:rPr lang="zh-CN" altLang="en-US" dirty="0" smtClean="0"/>
              <a:t> </a:t>
            </a:r>
            <a:r>
              <a:rPr lang="en-US" altLang="zh-CN" dirty="0" smtClean="0"/>
              <a:t>Pennsylvania </a:t>
            </a:r>
            <a:r>
              <a:rPr lang="en-US" altLang="zh-CN" dirty="0"/>
              <a:t>State University, USA </a:t>
            </a:r>
          </a:p>
          <a:p>
            <a:pPr>
              <a:spcBef>
                <a:spcPct val="0"/>
              </a:spcBef>
            </a:pP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E-Map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440363" y="75819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209550" y="6324600"/>
            <a:ext cx="13716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488950" indent="-4889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3B30"/>
              </a:buClr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1pPr>
            <a:lvl2pPr marL="1060450" indent="-407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BA"/>
              </a:buClr>
              <a:buFont typeface="Times" panose="02020603050405020304" pitchFamily="18" charset="0"/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2pPr>
            <a:lvl3pPr marL="1631950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3pPr>
            <a:lvl4pPr marL="2284413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4pPr>
            <a:lvl5pPr marL="2938463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5pPr>
            <a:lvl6pPr marL="359210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6pPr>
            <a:lvl7pPr marL="424521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7pPr>
            <a:lvl8pPr marL="489832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8pPr>
            <a:lvl9pPr marL="555143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800" kern="0" dirty="0" smtClean="0"/>
              <a:t>Complex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and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unstructured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messages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-&gt;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Structured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and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err="1" smtClean="0"/>
              <a:t>Explorable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Map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with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Semantics</a:t>
            </a:r>
          </a:p>
          <a:p>
            <a:r>
              <a:rPr lang="en-US" altLang="zh-CN" sz="2800" kern="0" dirty="0" smtClean="0"/>
              <a:t>User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behaviors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and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relationship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-&gt;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People’s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trajectories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and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connections</a:t>
            </a:r>
            <a:endParaRPr lang="zh-CN" altLang="en-US" sz="2800" kern="0" dirty="0"/>
          </a:p>
          <a:p>
            <a:r>
              <a:rPr lang="en-US" altLang="zh-CN" sz="2800" kern="0" dirty="0" smtClean="0"/>
              <a:t>Support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spatial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temporal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visual</a:t>
            </a:r>
            <a:r>
              <a:rPr lang="zh-CN" altLang="en-US" sz="2800" kern="0" dirty="0" smtClean="0"/>
              <a:t> </a:t>
            </a:r>
            <a:r>
              <a:rPr lang="en-US" altLang="zh-CN" sz="2800" kern="0" dirty="0" smtClean="0"/>
              <a:t>analytics</a:t>
            </a:r>
            <a:endParaRPr lang="zh-CN" altLang="en-US" sz="2800" kern="0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81038"/>
            <a:ext cx="13716000" cy="4243562"/>
          </a:xfrm>
        </p:spPr>
      </p:pic>
    </p:spTree>
    <p:extLst>
      <p:ext uri="{BB962C8B-B14F-4D97-AF65-F5344CB8AC3E}">
        <p14:creationId xmlns:p14="http://schemas.microsoft.com/office/powerpoint/2010/main" val="317097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E-Map Visual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Analytics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440363" y="75819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" y="1828800"/>
            <a:ext cx="13425984" cy="5753100"/>
          </a:xfrm>
        </p:spPr>
      </p:pic>
    </p:spTree>
    <p:extLst>
      <p:ext uri="{BB962C8B-B14F-4D97-AF65-F5344CB8AC3E}">
        <p14:creationId xmlns:p14="http://schemas.microsoft.com/office/powerpoint/2010/main" val="1892066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E-Map Visual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Analytics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Pipeline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440363" y="75819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2368"/>
            <a:ext cx="13716000" cy="4431663"/>
          </a:xfrm>
        </p:spPr>
      </p:pic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E-Map Visual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Analytics</a:t>
            </a:r>
            <a:r>
              <a:rPr lang="zh-CN" altLang="en-US" dirty="0" smtClean="0"/>
              <a:t>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 </a:t>
            </a:r>
            <a:r>
              <a:rPr lang="en-US" altLang="zh-CN" dirty="0" smtClean="0"/>
              <a:t>– Spatial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Temporal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Overview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440363" y="75819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76400"/>
            <a:ext cx="8690516" cy="4750816"/>
          </a:xfrm>
        </p:spPr>
      </p:pic>
      <p:sp>
        <p:nvSpPr>
          <p:cNvPr id="9" name="内容占位符 2"/>
          <p:cNvSpPr txBox="1">
            <a:spLocks/>
          </p:cNvSpPr>
          <p:nvPr/>
        </p:nvSpPr>
        <p:spPr bwMode="auto">
          <a:xfrm>
            <a:off x="152400" y="6802120"/>
            <a:ext cx="13716000" cy="127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488950" indent="-4889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3B30"/>
              </a:buClr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1pPr>
            <a:lvl2pPr marL="1060450" indent="-407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BA"/>
              </a:buClr>
              <a:buFont typeface="Times" panose="02020603050405020304" pitchFamily="18" charset="0"/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2pPr>
            <a:lvl3pPr marL="1631950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3pPr>
            <a:lvl4pPr marL="2284413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4pPr>
            <a:lvl5pPr marL="2938463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5pPr>
            <a:lvl6pPr marL="359210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6pPr>
            <a:lvl7pPr marL="424521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7pPr>
            <a:lvl8pPr marL="489832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8pPr>
            <a:lvl9pPr marL="555143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kern="0" dirty="0" smtClean="0"/>
              <a:t>Temporal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patterns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of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keywords</a:t>
            </a:r>
          </a:p>
          <a:p>
            <a:r>
              <a:rPr lang="en-US" altLang="zh-CN" kern="0" dirty="0" smtClean="0"/>
              <a:t>Color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encoding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the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bursting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time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of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the</a:t>
            </a:r>
            <a:r>
              <a:rPr lang="zh-CN" altLang="en-US" kern="0" dirty="0"/>
              <a:t> </a:t>
            </a:r>
            <a:r>
              <a:rPr lang="en-US" altLang="zh-CN" kern="0" dirty="0" smtClean="0"/>
              <a:t>specified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keywords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cities</a:t>
            </a:r>
            <a:endParaRPr lang="zh-CN" altLang="en-US" kern="0" dirty="0"/>
          </a:p>
        </p:txBody>
      </p:sp>
      <p:pic>
        <p:nvPicPr>
          <p:cNvPr id="10" name="内容占位符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3312" r="66111" b="8701"/>
          <a:stretch/>
        </p:blipFill>
        <p:spPr bwMode="auto">
          <a:xfrm>
            <a:off x="367341" y="1922655"/>
            <a:ext cx="5423859" cy="450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E-Map Visual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Analytics</a:t>
            </a:r>
            <a:r>
              <a:rPr lang="zh-CN" altLang="en-US" dirty="0" smtClean="0"/>
              <a:t>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 </a:t>
            </a:r>
            <a:r>
              <a:rPr lang="en-US" altLang="zh-CN" dirty="0" smtClean="0"/>
              <a:t>– Multi-level</a:t>
            </a:r>
            <a:r>
              <a:rPr lang="zh-CN" altLang="en-US" dirty="0" smtClean="0"/>
              <a:t> </a:t>
            </a:r>
            <a:r>
              <a:rPr lang="en-US" altLang="zh-CN" dirty="0" smtClean="0"/>
              <a:t>Spatial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Temporal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Exploration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8600" y="1981200"/>
            <a:ext cx="6096000" cy="5334000"/>
          </a:xfrm>
        </p:spPr>
        <p:txBody>
          <a:bodyPr/>
          <a:lstStyle/>
          <a:p>
            <a:r>
              <a:rPr lang="en-US" altLang="zh-CN" dirty="0" smtClean="0"/>
              <a:t>Brushing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/>
              <a:t>n</a:t>
            </a:r>
            <a:r>
              <a:rPr lang="en-US" altLang="zh-CN" dirty="0" smtClean="0"/>
              <a:t>avigation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timeline</a:t>
            </a:r>
            <a:r>
              <a:rPr lang="zh-CN" altLang="en-US" dirty="0" smtClean="0"/>
              <a:t>时间轴的刷选与导航</a:t>
            </a:r>
            <a:endParaRPr lang="en-US" altLang="zh-CN" dirty="0" smtClean="0"/>
          </a:p>
          <a:p>
            <a:r>
              <a:rPr lang="en-US" altLang="zh-CN" dirty="0" smtClean="0"/>
              <a:t>Free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exploration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map</a:t>
            </a:r>
            <a:r>
              <a:rPr lang="zh-CN" altLang="en-US" dirty="0" smtClean="0"/>
              <a:t> </a:t>
            </a:r>
            <a:r>
              <a:rPr lang="en-US" altLang="zh-CN" dirty="0" smtClean="0"/>
              <a:t>(navigation,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zooming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panning,</a:t>
            </a:r>
            <a:r>
              <a:rPr lang="zh-CN" altLang="en-US" dirty="0" smtClean="0"/>
              <a:t> </a:t>
            </a:r>
            <a:r>
              <a:rPr lang="en-US" altLang="zh-CN" dirty="0" smtClean="0"/>
              <a:t>etc.)</a:t>
            </a:r>
            <a:endParaRPr lang="zh-CN" altLang="en-US" dirty="0" smtClean="0"/>
          </a:p>
          <a:p>
            <a:r>
              <a:rPr lang="en-US" altLang="zh-CN" dirty="0" smtClean="0"/>
              <a:t>Details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/>
              <a:t>d</a:t>
            </a:r>
            <a:r>
              <a:rPr lang="en-US" altLang="zh-CN" dirty="0" smtClean="0"/>
              <a:t>emand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Wordle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map)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440363" y="75819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6" name="内容占位符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1" t="1516" b="8701"/>
          <a:stretch/>
        </p:blipFill>
        <p:spPr bwMode="auto">
          <a:xfrm>
            <a:off x="7315200" y="2001982"/>
            <a:ext cx="6629400" cy="543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573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E-Map </a:t>
            </a:r>
            <a:r>
              <a:rPr lang="en-US" altLang="zh-CN" dirty="0" smtClean="0"/>
              <a:t>Visual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Analytics</a:t>
            </a:r>
            <a:r>
              <a:rPr lang="zh-CN" altLang="en-US" dirty="0" smtClean="0"/>
              <a:t>（</a:t>
            </a:r>
            <a:r>
              <a:rPr lang="en-US" altLang="zh-CN" dirty="0" smtClean="0"/>
              <a:t>3</a:t>
            </a:r>
            <a:r>
              <a:rPr lang="zh-CN" altLang="en-US" dirty="0" smtClean="0"/>
              <a:t>） </a:t>
            </a:r>
            <a:r>
              <a:rPr lang="en-US" altLang="zh-CN" dirty="0"/>
              <a:t>– </a:t>
            </a:r>
            <a:r>
              <a:rPr lang="en-US" altLang="zh-CN" dirty="0" smtClean="0"/>
              <a:t>Event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Evolution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Analysis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440363" y="75819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0" y="1981200"/>
            <a:ext cx="61722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488950" indent="-4889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3B30"/>
              </a:buClr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1pPr>
            <a:lvl2pPr marL="1060450" indent="-407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BA"/>
              </a:buClr>
              <a:buFont typeface="Times" panose="02020603050405020304" pitchFamily="18" charset="0"/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2pPr>
            <a:lvl3pPr marL="1631950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3pPr>
            <a:lvl4pPr marL="2284413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4pPr>
            <a:lvl5pPr marL="2938463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5pPr>
            <a:lvl6pPr marL="359210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6pPr>
            <a:lvl7pPr marL="424521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7pPr>
            <a:lvl8pPr marL="489832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8pPr>
            <a:lvl9pPr marL="555143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kern="0" dirty="0" smtClean="0"/>
              <a:t>User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Behaviors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Pattern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Exploration</a:t>
            </a:r>
          </a:p>
          <a:p>
            <a:pPr lvl="1"/>
            <a:r>
              <a:rPr lang="en-US" altLang="zh-CN" kern="0" dirty="0" smtClean="0"/>
              <a:t>User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Trajectories</a:t>
            </a:r>
          </a:p>
          <a:p>
            <a:pPr lvl="2"/>
            <a:r>
              <a:rPr lang="en-US" altLang="zh-CN" kern="0" dirty="0" smtClean="0"/>
              <a:t>Continuous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posting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messages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of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people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(evolution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of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themes)</a:t>
            </a:r>
          </a:p>
          <a:p>
            <a:pPr lvl="1"/>
            <a:r>
              <a:rPr lang="en-US" altLang="zh-CN" kern="0" dirty="0" smtClean="0"/>
              <a:t>User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Connections</a:t>
            </a:r>
            <a:endParaRPr lang="zh-CN" altLang="en-US" kern="0" dirty="0" smtClean="0"/>
          </a:p>
          <a:p>
            <a:pPr lvl="2"/>
            <a:r>
              <a:rPr lang="en-US" altLang="zh-CN" kern="0" dirty="0" smtClean="0"/>
              <a:t>Reposting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relationship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of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messages</a:t>
            </a:r>
          </a:p>
          <a:p>
            <a:r>
              <a:rPr lang="en-US" altLang="zh-CN" kern="0" dirty="0" smtClean="0"/>
              <a:t>Aggregated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model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/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individual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model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(City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level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/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town</a:t>
            </a:r>
            <a:r>
              <a:rPr lang="zh-CN" altLang="en-US" kern="0" dirty="0" smtClean="0"/>
              <a:t> </a:t>
            </a:r>
            <a:r>
              <a:rPr lang="en-US" altLang="zh-CN" kern="0" dirty="0" smtClean="0"/>
              <a:t>level)</a:t>
            </a:r>
            <a:endParaRPr lang="zh-CN" altLang="en-US" kern="0" dirty="0"/>
          </a:p>
        </p:txBody>
      </p:sp>
      <p:pic>
        <p:nvPicPr>
          <p:cNvPr id="8" name="内容占位符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04" b="40397"/>
          <a:stretch/>
        </p:blipFill>
        <p:spPr bwMode="auto">
          <a:xfrm>
            <a:off x="5927298" y="2065020"/>
            <a:ext cx="8047782" cy="448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Study</a:t>
            </a:r>
            <a:r>
              <a:rPr lang="zh-CN" altLang="en-US" dirty="0" smtClean="0"/>
              <a:t> </a:t>
            </a:r>
            <a:r>
              <a:rPr lang="en-US" altLang="zh-CN" dirty="0" smtClean="0"/>
              <a:t>1</a:t>
            </a:r>
            <a:r>
              <a:rPr lang="zh-CN" altLang="en-US" dirty="0" smtClean="0"/>
              <a:t> </a:t>
            </a:r>
            <a:r>
              <a:rPr lang="en-US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smtClean="0"/>
              <a:t>Gauze</a:t>
            </a:r>
            <a:r>
              <a:rPr lang="zh-CN" altLang="en-US" dirty="0" smtClean="0"/>
              <a:t> </a:t>
            </a:r>
            <a:r>
              <a:rPr lang="en-US" altLang="zh-CN" dirty="0" smtClean="0"/>
              <a:t>Event</a:t>
            </a:r>
            <a:endParaRPr lang="zh-CN" altLang="en-US" dirty="0"/>
          </a:p>
        </p:txBody>
      </p:sp>
      <p:pic>
        <p:nvPicPr>
          <p:cNvPr id="5" name="map_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828800"/>
            <a:ext cx="10134600" cy="6334125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-1035844" y="7724775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Gauze</a:t>
            </a:r>
            <a:r>
              <a:rPr lang="zh-CN" altLang="en-US" dirty="0" smtClean="0"/>
              <a:t> </a:t>
            </a:r>
            <a:r>
              <a:rPr lang="en-US" altLang="zh-CN" dirty="0" smtClean="0"/>
              <a:t>Event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Evolution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440363" y="75819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" y="1828800"/>
            <a:ext cx="13425984" cy="5753100"/>
          </a:xfrm>
        </p:spPr>
      </p:pic>
    </p:spTree>
    <p:extLst>
      <p:ext uri="{BB962C8B-B14F-4D97-AF65-F5344CB8AC3E}">
        <p14:creationId xmlns:p14="http://schemas.microsoft.com/office/powerpoint/2010/main" val="660260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Study</a:t>
            </a:r>
            <a:r>
              <a:rPr lang="zh-CN" altLang="en-US" dirty="0" smtClean="0"/>
              <a:t> </a:t>
            </a:r>
            <a:r>
              <a:rPr lang="en-US" altLang="zh-CN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smtClean="0"/>
              <a:t>Death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Kim</a:t>
            </a:r>
            <a:r>
              <a:rPr lang="zh-CN" altLang="en-US" dirty="0" smtClean="0"/>
              <a:t> </a:t>
            </a:r>
            <a:r>
              <a:rPr lang="en-US" altLang="zh-CN" dirty="0" smtClean="0"/>
              <a:t>Jong-</a:t>
            </a:r>
            <a:r>
              <a:rPr lang="en-US" altLang="zh-CN" dirty="0" err="1" smtClean="0"/>
              <a:t>nam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440363" y="75819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85" y="2611654"/>
            <a:ext cx="8513216" cy="4170146"/>
          </a:xfrm>
          <a:prstGeom prst="rect">
            <a:avLst/>
          </a:prstGeom>
        </p:spPr>
      </p:pic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6" t="3571" r="26584" b="10715"/>
          <a:stretch/>
        </p:blipFill>
        <p:spPr>
          <a:xfrm>
            <a:off x="0" y="2209800"/>
            <a:ext cx="6044231" cy="4900728"/>
          </a:xfrm>
        </p:spPr>
      </p:pic>
    </p:spTree>
    <p:extLst>
      <p:ext uri="{BB962C8B-B14F-4D97-AF65-F5344CB8AC3E}">
        <p14:creationId xmlns:p14="http://schemas.microsoft.com/office/powerpoint/2010/main" val="959997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案例分析</a:t>
            </a:r>
            <a:r>
              <a:rPr lang="en-US" altLang="zh-CN" dirty="0"/>
              <a:t>2 – </a:t>
            </a:r>
            <a:r>
              <a:rPr lang="zh-CN" altLang="en-US" dirty="0"/>
              <a:t>金正男</a:t>
            </a:r>
            <a:r>
              <a:rPr lang="zh-CN" altLang="en-US" dirty="0" smtClean="0"/>
              <a:t>遇刺事件动态细节分析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334000" y="79248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-76200"/>
            <a:ext cx="17955320" cy="8153400"/>
          </a:xfrm>
        </p:spPr>
      </p:pic>
    </p:spTree>
    <p:extLst>
      <p:ext uri="{BB962C8B-B14F-4D97-AF65-F5344CB8AC3E}">
        <p14:creationId xmlns:p14="http://schemas.microsoft.com/office/powerpoint/2010/main" val="485560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Entity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Users</a:t>
            </a:r>
            <a:endParaRPr kumimoji="1" lang="zh-CN" altLang="en-US" dirty="0" smtClean="0"/>
          </a:p>
          <a:p>
            <a:pPr lvl="1"/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Messages</a:t>
            </a:r>
            <a:endParaRPr kumimoji="1" lang="zh-CN" altLang="en-US" dirty="0" smtClean="0"/>
          </a:p>
          <a:p>
            <a:endParaRPr kumimoji="1" lang="zh-CN" altLang="en-US" dirty="0" smtClean="0"/>
          </a:p>
          <a:p>
            <a:r>
              <a:rPr kumimoji="1" lang="en-US" altLang="zh-CN" dirty="0" smtClean="0"/>
              <a:t>User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behaviors</a:t>
            </a:r>
            <a:endParaRPr kumimoji="1" lang="zh-CN" altLang="en-US" dirty="0"/>
          </a:p>
          <a:p>
            <a:pPr lvl="1"/>
            <a:r>
              <a:rPr kumimoji="1" lang="en-US" altLang="zh-CN" dirty="0" smtClean="0"/>
              <a:t>Posting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messages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(Tweet)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Commenting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Re-posting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(Re-tweet)</a:t>
            </a:r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300" y="2266950"/>
            <a:ext cx="5092700" cy="4762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19400"/>
            <a:ext cx="749300" cy="660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2819400"/>
            <a:ext cx="749300" cy="660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819400"/>
            <a:ext cx="749300" cy="660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800" y="3599815"/>
            <a:ext cx="1436370" cy="14363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030" y="3657727"/>
            <a:ext cx="1436370" cy="143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9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21"/>
    </mc:Choice>
    <mc:Fallback>
      <p:transition spd="slow" advTm="2462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E-Map</a:t>
            </a:r>
            <a:r>
              <a:rPr lang="zh-CN" altLang="en-US" dirty="0" smtClean="0"/>
              <a:t> </a:t>
            </a:r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novel</a:t>
            </a:r>
            <a:r>
              <a:rPr lang="zh-CN" altLang="en-US" dirty="0" smtClean="0"/>
              <a:t> </a:t>
            </a:r>
            <a:r>
              <a:rPr lang="en-US" altLang="zh-CN" dirty="0" smtClean="0"/>
              <a:t>event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summary</a:t>
            </a:r>
            <a:r>
              <a:rPr lang="zh-CN" altLang="en-US" dirty="0" smtClean="0"/>
              <a:t> </a:t>
            </a:r>
            <a:r>
              <a:rPr lang="en-US" altLang="zh-CN" dirty="0" smtClean="0"/>
              <a:t>visual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design</a:t>
            </a:r>
            <a:r>
              <a:rPr lang="zh-CN" altLang="en-US" dirty="0" smtClean="0"/>
              <a:t> </a:t>
            </a:r>
            <a:r>
              <a:rPr lang="en-US" altLang="zh-CN" dirty="0" smtClean="0"/>
              <a:t>based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social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media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endParaRPr lang="zh-CN" altLang="en-US" dirty="0"/>
          </a:p>
          <a:p>
            <a:pPr lvl="1"/>
            <a:r>
              <a:rPr lang="en-US" altLang="zh-CN" dirty="0" smtClean="0"/>
              <a:t>Natural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map</a:t>
            </a:r>
            <a:endParaRPr lang="zh-CN" altLang="en-US" dirty="0"/>
          </a:p>
          <a:p>
            <a:pPr lvl="1"/>
            <a:r>
              <a:rPr lang="en-US" altLang="zh-CN" dirty="0" smtClean="0"/>
              <a:t>Flexible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interactions</a:t>
            </a:r>
            <a:endParaRPr lang="zh-CN" altLang="en-US" dirty="0"/>
          </a:p>
          <a:p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new</a:t>
            </a:r>
            <a:r>
              <a:rPr lang="zh-CN" altLang="en-US" dirty="0" smtClean="0"/>
              <a:t> </a:t>
            </a:r>
            <a:r>
              <a:rPr lang="en-US" altLang="zh-CN" dirty="0" smtClean="0"/>
              <a:t>visual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analytics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method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exploring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user</a:t>
            </a:r>
            <a:r>
              <a:rPr lang="zh-CN" altLang="en-US" dirty="0" smtClean="0"/>
              <a:t> </a:t>
            </a:r>
            <a:r>
              <a:rPr lang="en-US" altLang="zh-CN" dirty="0" smtClean="0"/>
              <a:t>behaviors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/>
              <a:t> </a:t>
            </a:r>
            <a:r>
              <a:rPr lang="en-US" altLang="zh-CN" dirty="0" smtClean="0"/>
              <a:t>social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media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users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Dynamic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time</a:t>
            </a:r>
            <a:r>
              <a:rPr lang="zh-CN" altLang="en-US" dirty="0" smtClean="0"/>
              <a:t> </a:t>
            </a:r>
            <a:r>
              <a:rPr lang="en-US" altLang="zh-CN" dirty="0" smtClean="0"/>
              <a:t>slicing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animation</a:t>
            </a:r>
          </a:p>
          <a:p>
            <a:pPr lvl="1"/>
            <a:r>
              <a:rPr lang="en-US" altLang="zh-CN" dirty="0" smtClean="0"/>
              <a:t>People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trajectory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connection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analysis</a:t>
            </a:r>
            <a:endParaRPr lang="zh-CN" altLang="en-US" dirty="0"/>
          </a:p>
          <a:p>
            <a:r>
              <a:rPr lang="en-US" altLang="zh-CN" dirty="0" smtClean="0"/>
              <a:t>Real-world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significant</a:t>
            </a:r>
            <a:r>
              <a:rPr lang="zh-CN" altLang="en-US" dirty="0" smtClean="0"/>
              <a:t> </a:t>
            </a:r>
            <a:r>
              <a:rPr lang="en-US" altLang="zh-CN" dirty="0" smtClean="0"/>
              <a:t>event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study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440363" y="75819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2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Significant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Events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954" y="2914650"/>
            <a:ext cx="5918200" cy="698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75100"/>
            <a:ext cx="749300" cy="711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54" y="5334000"/>
            <a:ext cx="711200" cy="711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54" y="4610100"/>
            <a:ext cx="774700" cy="723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632" y="3975100"/>
            <a:ext cx="749300" cy="711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601200" y="3213100"/>
            <a:ext cx="11367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Time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609600" y="1889720"/>
            <a:ext cx="366664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Amount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Tweets</a:t>
            </a:r>
            <a:endParaRPr kumimoji="1" lang="zh-CN" altLang="en-US" dirty="0"/>
          </a:p>
        </p:txBody>
      </p:sp>
      <p:cxnSp>
        <p:nvCxnSpPr>
          <p:cNvPr id="13" name="直线连接符 12"/>
          <p:cNvCxnSpPr/>
          <p:nvPr/>
        </p:nvCxnSpPr>
        <p:spPr bwMode="auto">
          <a:xfrm>
            <a:off x="3575050" y="3613150"/>
            <a:ext cx="0" cy="36195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线连接符 17"/>
          <p:cNvCxnSpPr>
            <a:endCxn id="8" idx="0"/>
          </p:cNvCxnSpPr>
          <p:nvPr/>
        </p:nvCxnSpPr>
        <p:spPr bwMode="auto">
          <a:xfrm>
            <a:off x="5883402" y="3613150"/>
            <a:ext cx="3302" cy="99695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线连接符 20"/>
          <p:cNvCxnSpPr/>
          <p:nvPr/>
        </p:nvCxnSpPr>
        <p:spPr bwMode="auto">
          <a:xfrm>
            <a:off x="8965692" y="3600450"/>
            <a:ext cx="0" cy="36195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48454" y="4070747"/>
            <a:ext cx="25090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Key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Players</a:t>
            </a:r>
            <a:endParaRPr kumimoji="1" lang="zh-CN" altLang="en-US" dirty="0"/>
          </a:p>
        </p:txBody>
      </p:sp>
      <p:cxnSp>
        <p:nvCxnSpPr>
          <p:cNvPr id="25" name="直线连接符 24"/>
          <p:cNvCxnSpPr>
            <a:stCxn id="6" idx="2"/>
          </p:cNvCxnSpPr>
          <p:nvPr/>
        </p:nvCxnSpPr>
        <p:spPr bwMode="auto">
          <a:xfrm>
            <a:off x="3575050" y="4686300"/>
            <a:ext cx="0" cy="3429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线连接符 26"/>
          <p:cNvCxnSpPr/>
          <p:nvPr/>
        </p:nvCxnSpPr>
        <p:spPr bwMode="auto">
          <a:xfrm>
            <a:off x="3575050" y="5029200"/>
            <a:ext cx="19243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直线连接符 28"/>
          <p:cNvCxnSpPr/>
          <p:nvPr/>
        </p:nvCxnSpPr>
        <p:spPr bwMode="auto">
          <a:xfrm>
            <a:off x="6274054" y="5715000"/>
            <a:ext cx="269163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直线连接符 31"/>
          <p:cNvCxnSpPr>
            <a:endCxn id="9" idx="2"/>
          </p:cNvCxnSpPr>
          <p:nvPr/>
        </p:nvCxnSpPr>
        <p:spPr bwMode="auto">
          <a:xfrm flipV="1">
            <a:off x="8965692" y="4686300"/>
            <a:ext cx="21590" cy="1028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000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people</a:t>
            </a:r>
            <a:r>
              <a:rPr lang="zh-CN" altLang="en-US" dirty="0" smtClean="0"/>
              <a:t> </a:t>
            </a:r>
            <a:r>
              <a:rPr lang="en-US" altLang="zh-CN" dirty="0" smtClean="0"/>
              <a:t>talking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about?</a:t>
            </a:r>
            <a:endParaRPr lang="zh-CN" altLang="en-US" dirty="0" smtClean="0"/>
          </a:p>
          <a:p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does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information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spread?</a:t>
            </a:r>
            <a:endParaRPr lang="zh-CN" altLang="en-US" dirty="0" smtClean="0"/>
          </a:p>
          <a:p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event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evolution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happens?</a:t>
            </a:r>
            <a:r>
              <a:rPr lang="zh-CN" altLang="en-US" dirty="0" smtClean="0"/>
              <a:t> 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Definition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440363" y="75819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9906000" y="1981200"/>
            <a:ext cx="4038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488950" indent="-4889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3B30"/>
              </a:buClr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1pPr>
            <a:lvl2pPr marL="1060450" indent="-407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BA"/>
              </a:buClr>
              <a:buFont typeface="Times" panose="02020603050405020304" pitchFamily="18" charset="0"/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2pPr>
            <a:lvl3pPr marL="1631950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3pPr>
            <a:lvl4pPr marL="2284413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4pPr>
            <a:lvl5pPr marL="2938463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5pPr>
            <a:lvl6pPr marL="359210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6pPr>
            <a:lvl7pPr marL="424521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7pPr>
            <a:lvl8pPr marL="489832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8pPr>
            <a:lvl9pPr marL="555143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US" altLang="zh-CN" kern="0" baseline="30000" dirty="0" smtClean="0"/>
          </a:p>
          <a:p>
            <a:pPr marL="0" indent="0">
              <a:buNone/>
            </a:pPr>
            <a:r>
              <a:rPr lang="en-US" altLang="zh-CN" kern="0" baseline="30000" dirty="0" smtClean="0"/>
              <a:t>Analytics</a:t>
            </a:r>
            <a:r>
              <a:rPr lang="zh-CN" altLang="en-US" kern="0" baseline="30000" dirty="0" smtClean="0"/>
              <a:t> </a:t>
            </a:r>
            <a:r>
              <a:rPr lang="en-US" altLang="zh-CN" kern="0" baseline="30000" dirty="0" smtClean="0"/>
              <a:t>Tasks</a:t>
            </a:r>
          </a:p>
          <a:p>
            <a:endParaRPr lang="zh-CN" altLang="en-US" kern="0" baseline="30000" dirty="0" smtClean="0"/>
          </a:p>
          <a:p>
            <a:endParaRPr lang="en-US" altLang="zh-CN" kern="0" baseline="30000" dirty="0"/>
          </a:p>
          <a:p>
            <a:r>
              <a:rPr lang="en-US" altLang="zh-CN" kern="0" baseline="30000" dirty="0"/>
              <a:t>D1: Multiple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event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stages</a:t>
            </a:r>
          </a:p>
          <a:p>
            <a:r>
              <a:rPr lang="en-US" altLang="zh-CN" kern="0" baseline="30000" dirty="0"/>
              <a:t>D2: Influence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of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Users</a:t>
            </a:r>
          </a:p>
          <a:p>
            <a:r>
              <a:rPr lang="en-US" altLang="zh-CN" kern="0" baseline="30000" dirty="0"/>
              <a:t>D3: Information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diffusion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led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by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the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reposting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behaviors</a:t>
            </a:r>
          </a:p>
          <a:p>
            <a:r>
              <a:rPr lang="en-US" altLang="zh-CN" kern="0" baseline="30000" dirty="0"/>
              <a:t>D4: Dynamic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changes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of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different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themes</a:t>
            </a:r>
            <a:endParaRPr lang="zh-CN" altLang="en-US" kern="0" baseline="30000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21230"/>
            <a:ext cx="9163642" cy="4968240"/>
          </a:xfrm>
        </p:spPr>
      </p:pic>
    </p:spTree>
    <p:extLst>
      <p:ext uri="{BB962C8B-B14F-4D97-AF65-F5344CB8AC3E}">
        <p14:creationId xmlns:p14="http://schemas.microsoft.com/office/powerpoint/2010/main" val="194169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Complex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dynamic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evolution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patterns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events</a:t>
            </a:r>
            <a:endParaRPr kumimoji="1" lang="zh-CN" altLang="en-US" dirty="0" smtClean="0"/>
          </a:p>
          <a:p>
            <a:r>
              <a:rPr kumimoji="1" lang="en-US" altLang="zh-CN" dirty="0" smtClean="0"/>
              <a:t>Dynamic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behaviors</a:t>
            </a:r>
            <a:endParaRPr kumimoji="1" lang="zh-CN" altLang="en-US" dirty="0" smtClean="0"/>
          </a:p>
          <a:p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reason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relationship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between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event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evolution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behaviors</a:t>
            </a:r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Challenges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396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E-Map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440363" y="75819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9767636" y="1981200"/>
            <a:ext cx="4557964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488950" indent="-4889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3B30"/>
              </a:buClr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1pPr>
            <a:lvl2pPr marL="1060450" indent="-407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BA"/>
              </a:buClr>
              <a:buFont typeface="Times" panose="02020603050405020304" pitchFamily="18" charset="0"/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2pPr>
            <a:lvl3pPr marL="1631950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3pPr>
            <a:lvl4pPr marL="2284413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4pPr>
            <a:lvl5pPr marL="2938463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5pPr>
            <a:lvl6pPr marL="359210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6pPr>
            <a:lvl7pPr marL="424521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7pPr>
            <a:lvl8pPr marL="489832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8pPr>
            <a:lvl9pPr marL="555143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kern="0" baseline="30000" dirty="0" smtClean="0"/>
              <a:t>Design</a:t>
            </a:r>
            <a:r>
              <a:rPr lang="zh-CN" altLang="en-US" kern="0" baseline="30000" dirty="0" smtClean="0"/>
              <a:t> </a:t>
            </a:r>
            <a:r>
              <a:rPr lang="en-US" altLang="zh-CN" kern="0" baseline="30000" dirty="0" smtClean="0"/>
              <a:t>Requirement</a:t>
            </a:r>
            <a:endParaRPr lang="en-US" altLang="zh-CN" kern="0" baseline="30000" dirty="0"/>
          </a:p>
          <a:p>
            <a:r>
              <a:rPr lang="en-US" altLang="zh-CN" kern="0" baseline="30000" dirty="0" smtClean="0"/>
              <a:t>R1: Providing</a:t>
            </a:r>
            <a:r>
              <a:rPr lang="zh-CN" altLang="en-US" kern="0" baseline="30000" dirty="0" smtClean="0"/>
              <a:t> </a:t>
            </a:r>
            <a:r>
              <a:rPr lang="en-US" altLang="zh-CN" kern="0" baseline="30000" dirty="0" smtClean="0"/>
              <a:t>a</a:t>
            </a:r>
            <a:r>
              <a:rPr lang="zh-CN" altLang="en-US" kern="0" baseline="30000" dirty="0" smtClean="0"/>
              <a:t> </a:t>
            </a:r>
            <a:r>
              <a:rPr lang="en-US" altLang="zh-CN" kern="0" baseline="30000" dirty="0" smtClean="0"/>
              <a:t>view</a:t>
            </a:r>
            <a:r>
              <a:rPr lang="zh-CN" altLang="en-US" kern="0" baseline="30000" dirty="0" smtClean="0"/>
              <a:t> </a:t>
            </a:r>
            <a:r>
              <a:rPr lang="en-US" altLang="zh-CN" kern="0" baseline="30000" dirty="0" smtClean="0"/>
              <a:t>for</a:t>
            </a:r>
            <a:r>
              <a:rPr lang="zh-CN" altLang="en-US" kern="0" baseline="30000" dirty="0" smtClean="0"/>
              <a:t> </a:t>
            </a:r>
            <a:r>
              <a:rPr lang="en-US" altLang="zh-CN" kern="0" baseline="30000" dirty="0" smtClean="0"/>
              <a:t>event</a:t>
            </a:r>
            <a:r>
              <a:rPr lang="zh-CN" altLang="en-US" kern="0" baseline="30000" dirty="0" smtClean="0"/>
              <a:t> </a:t>
            </a:r>
            <a:r>
              <a:rPr lang="en-US" altLang="zh-CN" kern="0" baseline="30000" dirty="0" smtClean="0"/>
              <a:t>summary</a:t>
            </a:r>
            <a:r>
              <a:rPr lang="zh-CN" altLang="en-US" kern="0" baseline="30000" dirty="0" smtClean="0"/>
              <a:t> </a:t>
            </a:r>
            <a:r>
              <a:rPr lang="en-US" altLang="zh-CN" kern="0" baseline="30000" dirty="0" smtClean="0"/>
              <a:t>with</a:t>
            </a:r>
            <a:r>
              <a:rPr lang="zh-CN" altLang="en-US" kern="0" baseline="30000" dirty="0" smtClean="0"/>
              <a:t> </a:t>
            </a:r>
            <a:r>
              <a:rPr lang="en-US" altLang="zh-CN" kern="0" baseline="30000" dirty="0"/>
              <a:t>semantics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and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temporal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trends</a:t>
            </a:r>
          </a:p>
          <a:p>
            <a:r>
              <a:rPr lang="en-US" altLang="zh-CN" kern="0" baseline="30000" dirty="0"/>
              <a:t>R2: Grouping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messages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based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on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their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similarity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in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discussion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themes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and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reposting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relationships</a:t>
            </a:r>
          </a:p>
          <a:p>
            <a:r>
              <a:rPr lang="en-US" altLang="zh-CN" kern="0" baseline="30000" dirty="0"/>
              <a:t>R3: Detecting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and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presenting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themes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in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different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time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periods</a:t>
            </a:r>
          </a:p>
          <a:p>
            <a:r>
              <a:rPr lang="en-US" altLang="zh-CN" kern="0" baseline="30000" dirty="0"/>
              <a:t>R4: Identifying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behavior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patterns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of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social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media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users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in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posting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and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reposting</a:t>
            </a:r>
            <a:r>
              <a:rPr lang="zh-CN" altLang="en-US" kern="0" baseline="30000" dirty="0"/>
              <a:t> </a:t>
            </a:r>
            <a:r>
              <a:rPr lang="en-US" altLang="zh-CN" kern="0" baseline="30000" dirty="0"/>
              <a:t>messages</a:t>
            </a:r>
            <a:endParaRPr lang="zh-CN" altLang="en-US" kern="0" baseline="30000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99488"/>
            <a:ext cx="9101249" cy="5084448"/>
          </a:xfrm>
        </p:spPr>
      </p:pic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E-Map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Construction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steps</a:t>
            </a:r>
            <a:r>
              <a:rPr lang="zh-CN" altLang="en-US" dirty="0" smtClean="0"/>
              <a:t> </a:t>
            </a:r>
            <a:r>
              <a:rPr lang="en-US" altLang="zh-CN" dirty="0" smtClean="0"/>
              <a:t>Map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Construction</a:t>
            </a:r>
          </a:p>
          <a:p>
            <a:pPr lvl="1"/>
            <a:r>
              <a:rPr lang="en-US" altLang="zh-CN" dirty="0" smtClean="0"/>
              <a:t>Multi-entities</a:t>
            </a:r>
            <a:r>
              <a:rPr lang="zh-CN" altLang="en-US" dirty="0" smtClean="0"/>
              <a:t> </a:t>
            </a:r>
            <a:r>
              <a:rPr lang="en-US" altLang="zh-CN" dirty="0" smtClean="0"/>
              <a:t>Graph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Construction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Layout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Map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based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Voronoi</a:t>
            </a:r>
            <a:r>
              <a:rPr lang="zh-CN" altLang="en-US" dirty="0" smtClean="0"/>
              <a:t> </a:t>
            </a:r>
            <a:r>
              <a:rPr lang="en-US" altLang="zh-CN" dirty="0" smtClean="0"/>
              <a:t>Grid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440363" y="75819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302"/>
            <a:ext cx="13487400" cy="388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E-Map</a:t>
            </a:r>
            <a:endParaRPr lang="zh-CN" altLang="en-US" dirty="0"/>
          </a:p>
        </p:txBody>
      </p:sp>
      <p:pic>
        <p:nvPicPr>
          <p:cNvPr id="5" name="map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676400"/>
            <a:ext cx="9829800" cy="6143625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5440363" y="7581900"/>
            <a:ext cx="3290887" cy="438150"/>
          </a:xfrm>
          <a:prstGeom prst="rect">
            <a:avLst/>
          </a:prstGeom>
        </p:spPr>
        <p:txBody>
          <a:bodyPr/>
          <a:lstStyle/>
          <a:p>
            <a:fld id="{9DE0D9EE-4307-4707-8D04-94BA8239BC9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9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1852</TotalTime>
  <Words>447</Words>
  <Application>Microsoft Macintosh PowerPoint</Application>
  <PresentationFormat>自定义</PresentationFormat>
  <Paragraphs>92</Paragraphs>
  <Slides>20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5" baseType="lpstr">
      <vt:lpstr>MS PGothic</vt:lpstr>
      <vt:lpstr>ＭＳ Ｐゴシック</vt:lpstr>
      <vt:lpstr>Times</vt:lpstr>
      <vt:lpstr>Arial</vt:lpstr>
      <vt:lpstr>Blank Presentation</vt:lpstr>
      <vt:lpstr>E-Map: A Visual Analytics Approach for Exploring Significant Event Evolutions in Social Media </vt:lpstr>
      <vt:lpstr>Social Media</vt:lpstr>
      <vt:lpstr>Significant Events in Social Media</vt:lpstr>
      <vt:lpstr>PowerPoint 演示文稿</vt:lpstr>
      <vt:lpstr>Event Definition</vt:lpstr>
      <vt:lpstr>Challenges</vt:lpstr>
      <vt:lpstr>E-Map Design</vt:lpstr>
      <vt:lpstr>E-Map Construction</vt:lpstr>
      <vt:lpstr>E-Map</vt:lpstr>
      <vt:lpstr>E-Map</vt:lpstr>
      <vt:lpstr>E-Map Visual Analytics System</vt:lpstr>
      <vt:lpstr>E-Map Visual Analytics Pipeline</vt:lpstr>
      <vt:lpstr>E-Map Visual Analytics（1） – Spatial Temporal Overview</vt:lpstr>
      <vt:lpstr>E-Map Visual Analytics（2） – Multi-level Spatial Temporal Exploration</vt:lpstr>
      <vt:lpstr>E-Map Visual Analytics（3） – Event Evolution Analysis</vt:lpstr>
      <vt:lpstr>Case Study 1 – Gauze Event</vt:lpstr>
      <vt:lpstr>Gauze Event Evolution</vt:lpstr>
      <vt:lpstr>Case Study 2 – Death of Kim Jong-nam </vt:lpstr>
      <vt:lpstr>案例分析2 – 金正男遇刺事件动态细节分析</vt:lpstr>
      <vt:lpstr>E-Map 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XYZ using  hierarchical models</dc:title>
  <dc:creator>Microsoft Office 用户</dc:creator>
  <cp:lastModifiedBy>Microsoft Office 用户</cp:lastModifiedBy>
  <cp:revision>11</cp:revision>
  <dcterms:created xsi:type="dcterms:W3CDTF">2017-09-28T06:34:38Z</dcterms:created>
  <dcterms:modified xsi:type="dcterms:W3CDTF">2017-09-29T13:40:37Z</dcterms:modified>
</cp:coreProperties>
</file>