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90" r:id="rId3"/>
    <p:sldId id="291" r:id="rId4"/>
    <p:sldId id="300" r:id="rId5"/>
    <p:sldId id="293" r:id="rId6"/>
    <p:sldId id="301" r:id="rId7"/>
    <p:sldId id="294" r:id="rId8"/>
    <p:sldId id="295" r:id="rId9"/>
    <p:sldId id="296" r:id="rId10"/>
    <p:sldId id="297" r:id="rId11"/>
    <p:sldId id="302" r:id="rId12"/>
    <p:sldId id="303" r:id="rId13"/>
    <p:sldId id="304" r:id="rId14"/>
    <p:sldId id="305" r:id="rId15"/>
    <p:sldId id="288" r:id="rId16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528">
          <p15:clr>
            <a:srgbClr val="A4A3A4"/>
          </p15:clr>
        </p15:guide>
        <p15:guide id="3" pos="8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94"/>
  </p:normalViewPr>
  <p:slideViewPr>
    <p:cSldViewPr>
      <p:cViewPr>
        <p:scale>
          <a:sx n="75" d="100"/>
          <a:sy n="75" d="100"/>
        </p:scale>
        <p:origin x="732" y="978"/>
      </p:cViewPr>
      <p:guideLst>
        <p:guide orient="horz" pos="2592"/>
        <p:guide pos="528"/>
        <p:guide pos="8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7FF4F3-CCC8-0148-839B-34F52C05D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83F2D5-478E-F043-809C-74FC0B3E30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5DC600-C470-420E-A88D-A66FF629AC5E}" type="datetimeFigureOut">
              <a:rPr lang="en-US" altLang="en-US"/>
              <a:pPr>
                <a:defRPr/>
              </a:pPr>
              <a:t>10/15/2019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84E216-EC43-EF4B-9A09-BDB2AD5FAF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253F11-18F4-3841-8420-219C17DC2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5E6AA0-EFF5-4E2F-87F3-DF00DCF26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7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32FB-A698-4193-A4A0-80E801681B5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67557-1755-4290-B1B3-F83A758B5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journalism</a:t>
            </a:r>
            <a:r>
              <a:rPr kumimoji="1" lang="zh-CN" altLang="en-US" baseline="0" dirty="0" smtClean="0"/>
              <a:t> </a:t>
            </a:r>
          </a:p>
          <a:p>
            <a:endParaRPr kumimoji="1" lang="zh-CN" altLang="en-US" baseline="0" dirty="0" smtClean="0"/>
          </a:p>
          <a:p>
            <a:r>
              <a:rPr kumimoji="1" lang="en-US" altLang="zh-CN" baseline="0" dirty="0" err="1" smtClean="0"/>
              <a:t>ethitic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--</a:t>
            </a:r>
            <a:r>
              <a:rPr kumimoji="1" lang="zh-CN" altLang="en-US" baseline="0" dirty="0" smtClean="0"/>
              <a:t> </a:t>
            </a:r>
          </a:p>
          <a:p>
            <a:r>
              <a:rPr kumimoji="1" lang="en-US" altLang="zh-CN" baseline="0" dirty="0" smtClean="0"/>
              <a:t>issues</a:t>
            </a:r>
            <a:endParaRPr kumimoji="1" lang="zh-CN" altLang="en-US" baseline="0" dirty="0" smtClean="0"/>
          </a:p>
          <a:p>
            <a:r>
              <a:rPr kumimoji="1" lang="en-US" altLang="zh-CN" baseline="0" dirty="0" smtClean="0"/>
              <a:t>long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camp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?????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nice</a:t>
            </a:r>
            <a:r>
              <a:rPr kumimoji="1" lang="zh-CN" altLang="en-US" baseline="0" dirty="0" smtClean="0"/>
              <a:t> </a:t>
            </a:r>
          </a:p>
          <a:p>
            <a:r>
              <a:rPr kumimoji="1" lang="en-US" altLang="zh-CN" baseline="0" dirty="0" smtClean="0"/>
              <a:t>care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long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camp??</a:t>
            </a:r>
            <a:r>
              <a:rPr kumimoji="1" lang="zh-CN" altLang="en-US" baseline="0" dirty="0" smtClean="0"/>
              <a:t> </a:t>
            </a:r>
          </a:p>
          <a:p>
            <a:r>
              <a:rPr kumimoji="1" lang="en-US" altLang="zh-CN" baseline="0" dirty="0" err="1" smtClean="0"/>
              <a:t>brexit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controversy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---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thing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????</a:t>
            </a:r>
            <a:r>
              <a:rPr kumimoji="1" lang="zh-CN" altLang="en-US" baseline="0" dirty="0" smtClean="0"/>
              <a:t> </a:t>
            </a:r>
          </a:p>
          <a:p>
            <a:r>
              <a:rPr kumimoji="1" lang="en-US" altLang="zh-CN" baseline="0" dirty="0" err="1" smtClean="0"/>
              <a:t>anymously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11F7-77A5-234F-9A3A-05037B25D8A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34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/>
          <p:cNvGrpSpPr>
            <a:grpSpLocks/>
          </p:cNvGrpSpPr>
          <p:nvPr/>
        </p:nvGrpSpPr>
        <p:grpSpPr bwMode="auto">
          <a:xfrm>
            <a:off x="738188" y="1117600"/>
            <a:ext cx="6805612" cy="1397000"/>
            <a:chOff x="914400" y="914400"/>
            <a:chExt cx="5321300" cy="10922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2317750" y="2603500"/>
            <a:ext cx="1155065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8"/>
          <p:cNvGrpSpPr>
            <a:grpSpLocks/>
          </p:cNvGrpSpPr>
          <p:nvPr userDrawn="1"/>
        </p:nvGrpSpPr>
        <p:grpSpPr bwMode="auto">
          <a:xfrm>
            <a:off x="10210800" y="4419600"/>
            <a:ext cx="5183188" cy="5172075"/>
            <a:chOff x="10363200" y="4648200"/>
            <a:chExt cx="5183333" cy="5171393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407384" y="5677701"/>
              <a:ext cx="811307" cy="764469"/>
            </a:xfrm>
            <a:custGeom>
              <a:avLst/>
              <a:gdLst>
                <a:gd name="T0" fmla="*/ 73552591 w 171347"/>
                <a:gd name="T1" fmla="*/ 73297011 h 161455"/>
                <a:gd name="T2" fmla="*/ 12655271 w 171347"/>
                <a:gd name="T3" fmla="*/ 73382992 h 161455"/>
                <a:gd name="T4" fmla="*/ 12569404 w 171347"/>
                <a:gd name="T5" fmla="*/ 12626170 h 161455"/>
                <a:gd name="T6" fmla="*/ 73466615 w 171347"/>
                <a:gd name="T7" fmla="*/ 12540710 h 161455"/>
                <a:gd name="T8" fmla="*/ 73552591 w 171347"/>
                <a:gd name="T9" fmla="*/ 12626170 h 161455"/>
                <a:gd name="T10" fmla="*/ 73552591 w 171347"/>
                <a:gd name="T11" fmla="*/ 7329701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3698675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3698232" y="5677701"/>
              <a:ext cx="811307" cy="764469"/>
            </a:xfrm>
            <a:custGeom>
              <a:avLst/>
              <a:gdLst>
                <a:gd name="T0" fmla="*/ 12569404 w 171347"/>
                <a:gd name="T1" fmla="*/ 12626170 h 161455"/>
                <a:gd name="T2" fmla="*/ 73466615 w 171347"/>
                <a:gd name="T3" fmla="*/ 12540710 h 161455"/>
                <a:gd name="T4" fmla="*/ 73552591 w 171347"/>
                <a:gd name="T5" fmla="*/ 73297011 h 161455"/>
                <a:gd name="T6" fmla="*/ 12655271 w 171347"/>
                <a:gd name="T7" fmla="*/ 73382992 h 161455"/>
                <a:gd name="T8" fmla="*/ 12569404 w 171347"/>
                <a:gd name="T9" fmla="*/ 73297011 h 161455"/>
                <a:gd name="T10" fmla="*/ 12569404 w 171347"/>
                <a:gd name="T11" fmla="*/ 12626170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409899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177353" y="6447341"/>
              <a:ext cx="1532463" cy="1528934"/>
            </a:xfrm>
            <a:custGeom>
              <a:avLst/>
              <a:gdLst>
                <a:gd name="T0" fmla="*/ 143437402 w 323656"/>
                <a:gd name="T1" fmla="*/ 121578788 h 322911"/>
                <a:gd name="T2" fmla="*/ 140758083 w 323656"/>
                <a:gd name="T3" fmla="*/ 121578788 h 322911"/>
                <a:gd name="T4" fmla="*/ 118462592 w 323656"/>
                <a:gd name="T5" fmla="*/ 112031822 h 322911"/>
                <a:gd name="T6" fmla="*/ 115927003 w 323656"/>
                <a:gd name="T7" fmla="*/ 109453977 h 322911"/>
                <a:gd name="T8" fmla="*/ 115927003 w 323656"/>
                <a:gd name="T9" fmla="*/ 54464432 h 322911"/>
                <a:gd name="T10" fmla="*/ 118701867 w 323656"/>
                <a:gd name="T11" fmla="*/ 51696048 h 322911"/>
                <a:gd name="T12" fmla="*/ 140662557 w 323656"/>
                <a:gd name="T13" fmla="*/ 42769835 h 322911"/>
                <a:gd name="T14" fmla="*/ 140949584 w 323656"/>
                <a:gd name="T15" fmla="*/ 42769835 h 322911"/>
                <a:gd name="T16" fmla="*/ 143820404 w 323656"/>
                <a:gd name="T17" fmla="*/ 42769835 h 322911"/>
                <a:gd name="T18" fmla="*/ 165254474 w 323656"/>
                <a:gd name="T19" fmla="*/ 21384659 h 322911"/>
                <a:gd name="T20" fmla="*/ 143820404 w 323656"/>
                <a:gd name="T21" fmla="*/ 0 h 322911"/>
                <a:gd name="T22" fmla="*/ 122385885 w 323656"/>
                <a:gd name="T23" fmla="*/ 21384659 h 322911"/>
                <a:gd name="T24" fmla="*/ 122385885 w 323656"/>
                <a:gd name="T25" fmla="*/ 24010255 h 322911"/>
                <a:gd name="T26" fmla="*/ 122385885 w 323656"/>
                <a:gd name="T27" fmla="*/ 24010255 h 322911"/>
                <a:gd name="T28" fmla="*/ 112817333 w 323656"/>
                <a:gd name="T29" fmla="*/ 46302182 h 322911"/>
                <a:gd name="T30" fmla="*/ 110233453 w 323656"/>
                <a:gd name="T31" fmla="*/ 48927242 h 322911"/>
                <a:gd name="T32" fmla="*/ 54877721 w 323656"/>
                <a:gd name="T33" fmla="*/ 49261503 h 322911"/>
                <a:gd name="T34" fmla="*/ 52006900 w 323656"/>
                <a:gd name="T35" fmla="*/ 46445373 h 322911"/>
                <a:gd name="T36" fmla="*/ 43060067 w 323656"/>
                <a:gd name="T37" fmla="*/ 24535482 h 322911"/>
                <a:gd name="T38" fmla="*/ 43060067 w 323656"/>
                <a:gd name="T39" fmla="*/ 24201221 h 322911"/>
                <a:gd name="T40" fmla="*/ 43060067 w 323656"/>
                <a:gd name="T41" fmla="*/ 21384659 h 322911"/>
                <a:gd name="T42" fmla="*/ 21625457 w 323656"/>
                <a:gd name="T43" fmla="*/ 0 h 322911"/>
                <a:gd name="T44" fmla="*/ 191501 w 323656"/>
                <a:gd name="T45" fmla="*/ 21385175 h 322911"/>
                <a:gd name="T46" fmla="*/ 21625457 w 323656"/>
                <a:gd name="T47" fmla="*/ 42769835 h 322911"/>
                <a:gd name="T48" fmla="*/ 21673772 w 323656"/>
                <a:gd name="T49" fmla="*/ 42769835 h 322911"/>
                <a:gd name="T50" fmla="*/ 24257135 w 323656"/>
                <a:gd name="T51" fmla="*/ 42769835 h 322911"/>
                <a:gd name="T52" fmla="*/ 24257135 w 323656"/>
                <a:gd name="T53" fmla="*/ 42769835 h 322911"/>
                <a:gd name="T54" fmla="*/ 46600377 w 323656"/>
                <a:gd name="T55" fmla="*/ 52316289 h 322911"/>
                <a:gd name="T56" fmla="*/ 49327471 w 323656"/>
                <a:gd name="T57" fmla="*/ 55085071 h 322911"/>
                <a:gd name="T58" fmla="*/ 49327471 w 323656"/>
                <a:gd name="T59" fmla="*/ 109692713 h 322911"/>
                <a:gd name="T60" fmla="*/ 46361125 w 323656"/>
                <a:gd name="T61" fmla="*/ 112699809 h 322911"/>
                <a:gd name="T62" fmla="*/ 24352661 w 323656"/>
                <a:gd name="T63" fmla="*/ 121626449 h 322911"/>
                <a:gd name="T64" fmla="*/ 24352661 w 323656"/>
                <a:gd name="T65" fmla="*/ 121626449 h 322911"/>
                <a:gd name="T66" fmla="*/ 21434496 w 323656"/>
                <a:gd name="T67" fmla="*/ 121626449 h 322911"/>
                <a:gd name="T68" fmla="*/ 0 w 323656"/>
                <a:gd name="T69" fmla="*/ 143011198 h 322911"/>
                <a:gd name="T70" fmla="*/ 21434496 w 323656"/>
                <a:gd name="T71" fmla="*/ 164395862 h 322911"/>
                <a:gd name="T72" fmla="*/ 42868585 w 323656"/>
                <a:gd name="T73" fmla="*/ 143011198 h 322911"/>
                <a:gd name="T74" fmla="*/ 42868585 w 323656"/>
                <a:gd name="T75" fmla="*/ 140433377 h 322911"/>
                <a:gd name="T76" fmla="*/ 42868585 w 323656"/>
                <a:gd name="T77" fmla="*/ 140433377 h 322911"/>
                <a:gd name="T78" fmla="*/ 52437563 w 323656"/>
                <a:gd name="T79" fmla="*/ 117855498 h 322911"/>
                <a:gd name="T80" fmla="*/ 55307958 w 323656"/>
                <a:gd name="T81" fmla="*/ 115038918 h 322911"/>
                <a:gd name="T82" fmla="*/ 110568657 w 323656"/>
                <a:gd name="T83" fmla="*/ 115038918 h 322911"/>
                <a:gd name="T84" fmla="*/ 113247574 w 323656"/>
                <a:gd name="T85" fmla="*/ 117712198 h 322911"/>
                <a:gd name="T86" fmla="*/ 122242698 w 323656"/>
                <a:gd name="T87" fmla="*/ 139622175 h 322911"/>
                <a:gd name="T88" fmla="*/ 122242698 w 323656"/>
                <a:gd name="T89" fmla="*/ 139955901 h 322911"/>
                <a:gd name="T90" fmla="*/ 122242698 w 323656"/>
                <a:gd name="T91" fmla="*/ 142772486 h 322911"/>
                <a:gd name="T92" fmla="*/ 143676678 w 323656"/>
                <a:gd name="T93" fmla="*/ 164157121 h 322911"/>
                <a:gd name="T94" fmla="*/ 165111169 w 323656"/>
                <a:gd name="T95" fmla="*/ 142772486 h 322911"/>
                <a:gd name="T96" fmla="*/ 143676678 w 323656"/>
                <a:gd name="T97" fmla="*/ 121387713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363200" y="4648200"/>
              <a:ext cx="5183333" cy="5171393"/>
            </a:xfrm>
            <a:custGeom>
              <a:avLst/>
              <a:gdLst>
                <a:gd name="T0" fmla="*/ 538436614 w 1094721"/>
                <a:gd name="T1" fmla="*/ 243149789 h 1092200"/>
                <a:gd name="T2" fmla="*/ 477674235 w 1094721"/>
                <a:gd name="T3" fmla="*/ 243149789 h 1092200"/>
                <a:gd name="T4" fmla="*/ 468105731 w 1094721"/>
                <a:gd name="T5" fmla="*/ 257899509 h 1092200"/>
                <a:gd name="T6" fmla="*/ 444709684 w 1094721"/>
                <a:gd name="T7" fmla="*/ 268305316 h 1092200"/>
                <a:gd name="T8" fmla="*/ 443992019 w 1094721"/>
                <a:gd name="T9" fmla="*/ 268305316 h 1092200"/>
                <a:gd name="T10" fmla="*/ 434949684 w 1094721"/>
                <a:gd name="T11" fmla="*/ 250739554 h 1092200"/>
                <a:gd name="T12" fmla="*/ 389413132 w 1094721"/>
                <a:gd name="T13" fmla="*/ 250750586 h 1092200"/>
                <a:gd name="T14" fmla="*/ 389424184 w 1094721"/>
                <a:gd name="T15" fmla="*/ 296181955 h 1092200"/>
                <a:gd name="T16" fmla="*/ 434949684 w 1094721"/>
                <a:gd name="T17" fmla="*/ 296181955 h 1092200"/>
                <a:gd name="T18" fmla="*/ 444039769 w 1094721"/>
                <a:gd name="T19" fmla="*/ 277900011 h 1092200"/>
                <a:gd name="T20" fmla="*/ 444948940 w 1094721"/>
                <a:gd name="T21" fmla="*/ 277900011 h 1092200"/>
                <a:gd name="T22" fmla="*/ 467770504 w 1094721"/>
                <a:gd name="T23" fmla="*/ 288210264 h 1092200"/>
                <a:gd name="T24" fmla="*/ 522709233 w 1094721"/>
                <a:gd name="T25" fmla="*/ 314417835 h 1092200"/>
                <a:gd name="T26" fmla="*/ 548977659 w 1094721"/>
                <a:gd name="T27" fmla="*/ 259605865 h 1092200"/>
                <a:gd name="T28" fmla="*/ 538484388 w 1094721"/>
                <a:gd name="T29" fmla="*/ 243197564 h 1092200"/>
                <a:gd name="T30" fmla="*/ 245104064 w 1094721"/>
                <a:gd name="T31" fmla="*/ 10638467 h 1092200"/>
                <a:gd name="T32" fmla="*/ 245325698 w 1094721"/>
                <a:gd name="T33" fmla="*/ 71393187 h 1092200"/>
                <a:gd name="T34" fmla="*/ 260701213 w 1094721"/>
                <a:gd name="T35" fmla="*/ 81188844 h 1092200"/>
                <a:gd name="T36" fmla="*/ 270748665 w 1094721"/>
                <a:gd name="T37" fmla="*/ 104244521 h 1092200"/>
                <a:gd name="T38" fmla="*/ 270748665 w 1094721"/>
                <a:gd name="T39" fmla="*/ 105342208 h 1092200"/>
                <a:gd name="T40" fmla="*/ 252759123 w 1094721"/>
                <a:gd name="T41" fmla="*/ 114363813 h 1092200"/>
                <a:gd name="T42" fmla="*/ 252770155 w 1094721"/>
                <a:gd name="T43" fmla="*/ 159795296 h 1092200"/>
                <a:gd name="T44" fmla="*/ 298306820 w 1094721"/>
                <a:gd name="T45" fmla="*/ 159784244 h 1092200"/>
                <a:gd name="T46" fmla="*/ 298306820 w 1094721"/>
                <a:gd name="T47" fmla="*/ 114363813 h 1092200"/>
                <a:gd name="T48" fmla="*/ 280364939 w 1094721"/>
                <a:gd name="T49" fmla="*/ 105342208 h 1092200"/>
                <a:gd name="T50" fmla="*/ 280364939 w 1094721"/>
                <a:gd name="T51" fmla="*/ 104053560 h 1092200"/>
                <a:gd name="T52" fmla="*/ 292087096 w 1094721"/>
                <a:gd name="T53" fmla="*/ 80568608 h 1092200"/>
                <a:gd name="T54" fmla="*/ 294622704 w 1094721"/>
                <a:gd name="T55" fmla="*/ 79279443 h 1092200"/>
                <a:gd name="T56" fmla="*/ 305914104 w 1094721"/>
                <a:gd name="T57" fmla="*/ 71260512 h 1092200"/>
                <a:gd name="T58" fmla="*/ 301882768 w 1094721"/>
                <a:gd name="T59" fmla="*/ 10638467 h 1092200"/>
                <a:gd name="T60" fmla="*/ 245151839 w 1094721"/>
                <a:gd name="T61" fmla="*/ 10638467 h 1092200"/>
                <a:gd name="T62" fmla="*/ 290221004 w 1094721"/>
                <a:gd name="T63" fmla="*/ 465827680 h 1092200"/>
                <a:gd name="T64" fmla="*/ 280221753 w 1094721"/>
                <a:gd name="T65" fmla="*/ 442676994 h 1092200"/>
                <a:gd name="T66" fmla="*/ 280221753 w 1094721"/>
                <a:gd name="T67" fmla="*/ 441626541 h 1092200"/>
                <a:gd name="T68" fmla="*/ 298259045 w 1094721"/>
                <a:gd name="T69" fmla="*/ 432604936 h 1092200"/>
                <a:gd name="T70" fmla="*/ 298315319 w 1094721"/>
                <a:gd name="T71" fmla="*/ 387106171 h 1092200"/>
                <a:gd name="T72" fmla="*/ 252711349 w 1094721"/>
                <a:gd name="T73" fmla="*/ 387049902 h 1092200"/>
                <a:gd name="T74" fmla="*/ 252654564 w 1094721"/>
                <a:gd name="T75" fmla="*/ 432548686 h 1092200"/>
                <a:gd name="T76" fmla="*/ 252711349 w 1094721"/>
                <a:gd name="T77" fmla="*/ 432604936 h 1092200"/>
                <a:gd name="T78" fmla="*/ 270604939 w 1094721"/>
                <a:gd name="T79" fmla="*/ 441626541 h 1092200"/>
                <a:gd name="T80" fmla="*/ 270604939 w 1094721"/>
                <a:gd name="T81" fmla="*/ 442915729 h 1092200"/>
                <a:gd name="T82" fmla="*/ 258931073 w 1094721"/>
                <a:gd name="T83" fmla="*/ 466352906 h 1092200"/>
                <a:gd name="T84" fmla="*/ 256347178 w 1094721"/>
                <a:gd name="T85" fmla="*/ 467641555 h 1092200"/>
                <a:gd name="T86" fmla="*/ 245104064 w 1094721"/>
                <a:gd name="T87" fmla="*/ 475899737 h 1092200"/>
                <a:gd name="T88" fmla="*/ 244970849 w 1094721"/>
                <a:gd name="T89" fmla="*/ 536654457 h 1092200"/>
                <a:gd name="T90" fmla="*/ 305865927 w 1094721"/>
                <a:gd name="T91" fmla="*/ 536787577 h 1092200"/>
                <a:gd name="T92" fmla="*/ 305999568 w 1094721"/>
                <a:gd name="T93" fmla="*/ 476032431 h 1092200"/>
                <a:gd name="T94" fmla="*/ 305865927 w 1094721"/>
                <a:gd name="T95" fmla="*/ 475899737 h 1092200"/>
                <a:gd name="T96" fmla="*/ 290221004 w 1094721"/>
                <a:gd name="T97" fmla="*/ 465827680 h 1092200"/>
                <a:gd name="T98" fmla="*/ 115494541 w 1094721"/>
                <a:gd name="T99" fmla="*/ 250691779 h 1092200"/>
                <a:gd name="T100" fmla="*/ 106404011 w 1094721"/>
                <a:gd name="T101" fmla="*/ 269021617 h 1092200"/>
                <a:gd name="T102" fmla="*/ 105542501 w 1094721"/>
                <a:gd name="T103" fmla="*/ 269021617 h 1092200"/>
                <a:gd name="T104" fmla="*/ 82720961 w 1094721"/>
                <a:gd name="T105" fmla="*/ 258710710 h 1092200"/>
                <a:gd name="T106" fmla="*/ 27899324 w 1094721"/>
                <a:gd name="T107" fmla="*/ 233525477 h 1092200"/>
                <a:gd name="T108" fmla="*/ 2656285 w 1094721"/>
                <a:gd name="T109" fmla="*/ 288220780 h 1092200"/>
                <a:gd name="T110" fmla="*/ 57477808 w 1094721"/>
                <a:gd name="T111" fmla="*/ 313406032 h 1092200"/>
                <a:gd name="T112" fmla="*/ 82433930 w 1094721"/>
                <a:gd name="T113" fmla="*/ 288974226 h 1092200"/>
                <a:gd name="T114" fmla="*/ 105781776 w 1094721"/>
                <a:gd name="T115" fmla="*/ 278567908 h 1092200"/>
                <a:gd name="T116" fmla="*/ 106499446 w 1094721"/>
                <a:gd name="T117" fmla="*/ 278567908 h 1092200"/>
                <a:gd name="T118" fmla="*/ 115494541 w 1094721"/>
                <a:gd name="T119" fmla="*/ 296134295 h 1092200"/>
                <a:gd name="T120" fmla="*/ 161030558 w 1094721"/>
                <a:gd name="T121" fmla="*/ 296123154 h 1092200"/>
                <a:gd name="T122" fmla="*/ 161019506 w 1094721"/>
                <a:gd name="T123" fmla="*/ 250691779 h 1092200"/>
                <a:gd name="T124" fmla="*/ 115494541 w 1094721"/>
                <a:gd name="T125" fmla="*/ 250691779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2819400"/>
            <a:ext cx="11506200" cy="2806787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108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715000"/>
            <a:ext cx="11506200" cy="16764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3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64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2"/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20" name="Straight Connector 17"/>
          <p:cNvCxnSpPr>
            <a:cxnSpLocks/>
          </p:cNvCxnSpPr>
          <p:nvPr userDrawn="1"/>
        </p:nvCxnSpPr>
        <p:spPr bwMode="auto">
          <a:xfrm>
            <a:off x="838200" y="7543800"/>
            <a:ext cx="1295400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981200"/>
            <a:ext cx="1295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buClr>
                <a:srgbClr val="1086B9"/>
              </a:buClr>
              <a:defRPr/>
            </a:lvl1pPr>
            <a:lvl2pPr>
              <a:buClr>
                <a:schemeClr val="bg1">
                  <a:lumMod val="65000"/>
                </a:schemeClr>
              </a:buClr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108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27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/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7" name="Straight Connector 17"/>
          <p:cNvCxnSpPr>
            <a:cxnSpLocks/>
          </p:cNvCxnSpPr>
          <p:nvPr userDrawn="1"/>
        </p:nvCxnSpPr>
        <p:spPr bwMode="auto">
          <a:xfrm>
            <a:off x="838200" y="7543800"/>
            <a:ext cx="1295400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8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"/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6" name="Straight Connector 17"/>
          <p:cNvCxnSpPr>
            <a:cxnSpLocks/>
          </p:cNvCxnSpPr>
          <p:nvPr userDrawn="1"/>
        </p:nvCxnSpPr>
        <p:spPr bwMode="auto">
          <a:xfrm>
            <a:off x="838200" y="7543800"/>
            <a:ext cx="1295400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166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-796925" y="4495800"/>
            <a:ext cx="5183188" cy="5172075"/>
            <a:chOff x="10363200" y="4648200"/>
            <a:chExt cx="5183333" cy="5171393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1407384" y="5677701"/>
              <a:ext cx="811307" cy="764469"/>
            </a:xfrm>
            <a:custGeom>
              <a:avLst/>
              <a:gdLst>
                <a:gd name="T0" fmla="*/ 73552591 w 171347"/>
                <a:gd name="T1" fmla="*/ 73297011 h 161455"/>
                <a:gd name="T2" fmla="*/ 12655271 w 171347"/>
                <a:gd name="T3" fmla="*/ 73382992 h 161455"/>
                <a:gd name="T4" fmla="*/ 12569404 w 171347"/>
                <a:gd name="T5" fmla="*/ 12626170 h 161455"/>
                <a:gd name="T6" fmla="*/ 73466615 w 171347"/>
                <a:gd name="T7" fmla="*/ 12540710 h 161455"/>
                <a:gd name="T8" fmla="*/ 73552591 w 171347"/>
                <a:gd name="T9" fmla="*/ 12626170 h 161455"/>
                <a:gd name="T10" fmla="*/ 73552591 w 171347"/>
                <a:gd name="T11" fmla="*/ 7329701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698675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698232" y="5677701"/>
              <a:ext cx="811307" cy="764469"/>
            </a:xfrm>
            <a:custGeom>
              <a:avLst/>
              <a:gdLst>
                <a:gd name="T0" fmla="*/ 12569404 w 171347"/>
                <a:gd name="T1" fmla="*/ 12626170 h 161455"/>
                <a:gd name="T2" fmla="*/ 73466615 w 171347"/>
                <a:gd name="T3" fmla="*/ 12540710 h 161455"/>
                <a:gd name="T4" fmla="*/ 73552591 w 171347"/>
                <a:gd name="T5" fmla="*/ 73297011 h 161455"/>
                <a:gd name="T6" fmla="*/ 12655271 w 171347"/>
                <a:gd name="T7" fmla="*/ 73382992 h 161455"/>
                <a:gd name="T8" fmla="*/ 12569404 w 171347"/>
                <a:gd name="T9" fmla="*/ 73297011 h 161455"/>
                <a:gd name="T10" fmla="*/ 12569404 w 171347"/>
                <a:gd name="T11" fmla="*/ 12626170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409899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177353" y="6447341"/>
              <a:ext cx="1532463" cy="1528934"/>
            </a:xfrm>
            <a:custGeom>
              <a:avLst/>
              <a:gdLst>
                <a:gd name="T0" fmla="*/ 143437402 w 323656"/>
                <a:gd name="T1" fmla="*/ 121578788 h 322911"/>
                <a:gd name="T2" fmla="*/ 140758083 w 323656"/>
                <a:gd name="T3" fmla="*/ 121578788 h 322911"/>
                <a:gd name="T4" fmla="*/ 118462592 w 323656"/>
                <a:gd name="T5" fmla="*/ 112031822 h 322911"/>
                <a:gd name="T6" fmla="*/ 115927003 w 323656"/>
                <a:gd name="T7" fmla="*/ 109453977 h 322911"/>
                <a:gd name="T8" fmla="*/ 115927003 w 323656"/>
                <a:gd name="T9" fmla="*/ 54464432 h 322911"/>
                <a:gd name="T10" fmla="*/ 118701867 w 323656"/>
                <a:gd name="T11" fmla="*/ 51696048 h 322911"/>
                <a:gd name="T12" fmla="*/ 140662557 w 323656"/>
                <a:gd name="T13" fmla="*/ 42769835 h 322911"/>
                <a:gd name="T14" fmla="*/ 140949584 w 323656"/>
                <a:gd name="T15" fmla="*/ 42769835 h 322911"/>
                <a:gd name="T16" fmla="*/ 143820404 w 323656"/>
                <a:gd name="T17" fmla="*/ 42769835 h 322911"/>
                <a:gd name="T18" fmla="*/ 165254474 w 323656"/>
                <a:gd name="T19" fmla="*/ 21384659 h 322911"/>
                <a:gd name="T20" fmla="*/ 143820404 w 323656"/>
                <a:gd name="T21" fmla="*/ 0 h 322911"/>
                <a:gd name="T22" fmla="*/ 122385885 w 323656"/>
                <a:gd name="T23" fmla="*/ 21384659 h 322911"/>
                <a:gd name="T24" fmla="*/ 122385885 w 323656"/>
                <a:gd name="T25" fmla="*/ 24010255 h 322911"/>
                <a:gd name="T26" fmla="*/ 122385885 w 323656"/>
                <a:gd name="T27" fmla="*/ 24010255 h 322911"/>
                <a:gd name="T28" fmla="*/ 112817333 w 323656"/>
                <a:gd name="T29" fmla="*/ 46302182 h 322911"/>
                <a:gd name="T30" fmla="*/ 110233453 w 323656"/>
                <a:gd name="T31" fmla="*/ 48927242 h 322911"/>
                <a:gd name="T32" fmla="*/ 54877721 w 323656"/>
                <a:gd name="T33" fmla="*/ 49261503 h 322911"/>
                <a:gd name="T34" fmla="*/ 52006900 w 323656"/>
                <a:gd name="T35" fmla="*/ 46445373 h 322911"/>
                <a:gd name="T36" fmla="*/ 43060067 w 323656"/>
                <a:gd name="T37" fmla="*/ 24535482 h 322911"/>
                <a:gd name="T38" fmla="*/ 43060067 w 323656"/>
                <a:gd name="T39" fmla="*/ 24201221 h 322911"/>
                <a:gd name="T40" fmla="*/ 43060067 w 323656"/>
                <a:gd name="T41" fmla="*/ 21384659 h 322911"/>
                <a:gd name="T42" fmla="*/ 21625457 w 323656"/>
                <a:gd name="T43" fmla="*/ 0 h 322911"/>
                <a:gd name="T44" fmla="*/ 191501 w 323656"/>
                <a:gd name="T45" fmla="*/ 21385175 h 322911"/>
                <a:gd name="T46" fmla="*/ 21625457 w 323656"/>
                <a:gd name="T47" fmla="*/ 42769835 h 322911"/>
                <a:gd name="T48" fmla="*/ 21673772 w 323656"/>
                <a:gd name="T49" fmla="*/ 42769835 h 322911"/>
                <a:gd name="T50" fmla="*/ 24257135 w 323656"/>
                <a:gd name="T51" fmla="*/ 42769835 h 322911"/>
                <a:gd name="T52" fmla="*/ 24257135 w 323656"/>
                <a:gd name="T53" fmla="*/ 42769835 h 322911"/>
                <a:gd name="T54" fmla="*/ 46600377 w 323656"/>
                <a:gd name="T55" fmla="*/ 52316289 h 322911"/>
                <a:gd name="T56" fmla="*/ 49327471 w 323656"/>
                <a:gd name="T57" fmla="*/ 55085071 h 322911"/>
                <a:gd name="T58" fmla="*/ 49327471 w 323656"/>
                <a:gd name="T59" fmla="*/ 109692713 h 322911"/>
                <a:gd name="T60" fmla="*/ 46361125 w 323656"/>
                <a:gd name="T61" fmla="*/ 112699809 h 322911"/>
                <a:gd name="T62" fmla="*/ 24352661 w 323656"/>
                <a:gd name="T63" fmla="*/ 121626449 h 322911"/>
                <a:gd name="T64" fmla="*/ 24352661 w 323656"/>
                <a:gd name="T65" fmla="*/ 121626449 h 322911"/>
                <a:gd name="T66" fmla="*/ 21434496 w 323656"/>
                <a:gd name="T67" fmla="*/ 121626449 h 322911"/>
                <a:gd name="T68" fmla="*/ 0 w 323656"/>
                <a:gd name="T69" fmla="*/ 143011198 h 322911"/>
                <a:gd name="T70" fmla="*/ 21434496 w 323656"/>
                <a:gd name="T71" fmla="*/ 164395862 h 322911"/>
                <a:gd name="T72" fmla="*/ 42868585 w 323656"/>
                <a:gd name="T73" fmla="*/ 143011198 h 322911"/>
                <a:gd name="T74" fmla="*/ 42868585 w 323656"/>
                <a:gd name="T75" fmla="*/ 140433377 h 322911"/>
                <a:gd name="T76" fmla="*/ 42868585 w 323656"/>
                <a:gd name="T77" fmla="*/ 140433377 h 322911"/>
                <a:gd name="T78" fmla="*/ 52437563 w 323656"/>
                <a:gd name="T79" fmla="*/ 117855498 h 322911"/>
                <a:gd name="T80" fmla="*/ 55307958 w 323656"/>
                <a:gd name="T81" fmla="*/ 115038918 h 322911"/>
                <a:gd name="T82" fmla="*/ 110568657 w 323656"/>
                <a:gd name="T83" fmla="*/ 115038918 h 322911"/>
                <a:gd name="T84" fmla="*/ 113247574 w 323656"/>
                <a:gd name="T85" fmla="*/ 117712198 h 322911"/>
                <a:gd name="T86" fmla="*/ 122242698 w 323656"/>
                <a:gd name="T87" fmla="*/ 139622175 h 322911"/>
                <a:gd name="T88" fmla="*/ 122242698 w 323656"/>
                <a:gd name="T89" fmla="*/ 139955901 h 322911"/>
                <a:gd name="T90" fmla="*/ 122242698 w 323656"/>
                <a:gd name="T91" fmla="*/ 142772486 h 322911"/>
                <a:gd name="T92" fmla="*/ 143676678 w 323656"/>
                <a:gd name="T93" fmla="*/ 164157121 h 322911"/>
                <a:gd name="T94" fmla="*/ 165111169 w 323656"/>
                <a:gd name="T95" fmla="*/ 142772486 h 322911"/>
                <a:gd name="T96" fmla="*/ 143676678 w 323656"/>
                <a:gd name="T97" fmla="*/ 121387713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363200" y="4648200"/>
              <a:ext cx="5183333" cy="5171393"/>
            </a:xfrm>
            <a:custGeom>
              <a:avLst/>
              <a:gdLst>
                <a:gd name="T0" fmla="*/ 538436614 w 1094721"/>
                <a:gd name="T1" fmla="*/ 243149789 h 1092200"/>
                <a:gd name="T2" fmla="*/ 477674235 w 1094721"/>
                <a:gd name="T3" fmla="*/ 243149789 h 1092200"/>
                <a:gd name="T4" fmla="*/ 468105731 w 1094721"/>
                <a:gd name="T5" fmla="*/ 257899509 h 1092200"/>
                <a:gd name="T6" fmla="*/ 444709684 w 1094721"/>
                <a:gd name="T7" fmla="*/ 268305316 h 1092200"/>
                <a:gd name="T8" fmla="*/ 443992019 w 1094721"/>
                <a:gd name="T9" fmla="*/ 268305316 h 1092200"/>
                <a:gd name="T10" fmla="*/ 434949684 w 1094721"/>
                <a:gd name="T11" fmla="*/ 250739554 h 1092200"/>
                <a:gd name="T12" fmla="*/ 389413132 w 1094721"/>
                <a:gd name="T13" fmla="*/ 250750586 h 1092200"/>
                <a:gd name="T14" fmla="*/ 389424184 w 1094721"/>
                <a:gd name="T15" fmla="*/ 296181955 h 1092200"/>
                <a:gd name="T16" fmla="*/ 434949684 w 1094721"/>
                <a:gd name="T17" fmla="*/ 296181955 h 1092200"/>
                <a:gd name="T18" fmla="*/ 444039769 w 1094721"/>
                <a:gd name="T19" fmla="*/ 277900011 h 1092200"/>
                <a:gd name="T20" fmla="*/ 444948940 w 1094721"/>
                <a:gd name="T21" fmla="*/ 277900011 h 1092200"/>
                <a:gd name="T22" fmla="*/ 467770504 w 1094721"/>
                <a:gd name="T23" fmla="*/ 288210264 h 1092200"/>
                <a:gd name="T24" fmla="*/ 522709233 w 1094721"/>
                <a:gd name="T25" fmla="*/ 314417835 h 1092200"/>
                <a:gd name="T26" fmla="*/ 548977659 w 1094721"/>
                <a:gd name="T27" fmla="*/ 259605865 h 1092200"/>
                <a:gd name="T28" fmla="*/ 538484388 w 1094721"/>
                <a:gd name="T29" fmla="*/ 243197564 h 1092200"/>
                <a:gd name="T30" fmla="*/ 245104064 w 1094721"/>
                <a:gd name="T31" fmla="*/ 10638467 h 1092200"/>
                <a:gd name="T32" fmla="*/ 245325698 w 1094721"/>
                <a:gd name="T33" fmla="*/ 71393187 h 1092200"/>
                <a:gd name="T34" fmla="*/ 260701213 w 1094721"/>
                <a:gd name="T35" fmla="*/ 81188844 h 1092200"/>
                <a:gd name="T36" fmla="*/ 270748665 w 1094721"/>
                <a:gd name="T37" fmla="*/ 104244521 h 1092200"/>
                <a:gd name="T38" fmla="*/ 270748665 w 1094721"/>
                <a:gd name="T39" fmla="*/ 105342208 h 1092200"/>
                <a:gd name="T40" fmla="*/ 252759123 w 1094721"/>
                <a:gd name="T41" fmla="*/ 114363813 h 1092200"/>
                <a:gd name="T42" fmla="*/ 252770155 w 1094721"/>
                <a:gd name="T43" fmla="*/ 159795296 h 1092200"/>
                <a:gd name="T44" fmla="*/ 298306820 w 1094721"/>
                <a:gd name="T45" fmla="*/ 159784244 h 1092200"/>
                <a:gd name="T46" fmla="*/ 298306820 w 1094721"/>
                <a:gd name="T47" fmla="*/ 114363813 h 1092200"/>
                <a:gd name="T48" fmla="*/ 280364939 w 1094721"/>
                <a:gd name="T49" fmla="*/ 105342208 h 1092200"/>
                <a:gd name="T50" fmla="*/ 280364939 w 1094721"/>
                <a:gd name="T51" fmla="*/ 104053560 h 1092200"/>
                <a:gd name="T52" fmla="*/ 292087096 w 1094721"/>
                <a:gd name="T53" fmla="*/ 80568608 h 1092200"/>
                <a:gd name="T54" fmla="*/ 294622704 w 1094721"/>
                <a:gd name="T55" fmla="*/ 79279443 h 1092200"/>
                <a:gd name="T56" fmla="*/ 305914104 w 1094721"/>
                <a:gd name="T57" fmla="*/ 71260512 h 1092200"/>
                <a:gd name="T58" fmla="*/ 301882768 w 1094721"/>
                <a:gd name="T59" fmla="*/ 10638467 h 1092200"/>
                <a:gd name="T60" fmla="*/ 245151839 w 1094721"/>
                <a:gd name="T61" fmla="*/ 10638467 h 1092200"/>
                <a:gd name="T62" fmla="*/ 290221004 w 1094721"/>
                <a:gd name="T63" fmla="*/ 465827680 h 1092200"/>
                <a:gd name="T64" fmla="*/ 280221753 w 1094721"/>
                <a:gd name="T65" fmla="*/ 442676994 h 1092200"/>
                <a:gd name="T66" fmla="*/ 280221753 w 1094721"/>
                <a:gd name="T67" fmla="*/ 441626541 h 1092200"/>
                <a:gd name="T68" fmla="*/ 298259045 w 1094721"/>
                <a:gd name="T69" fmla="*/ 432604936 h 1092200"/>
                <a:gd name="T70" fmla="*/ 298315319 w 1094721"/>
                <a:gd name="T71" fmla="*/ 387106171 h 1092200"/>
                <a:gd name="T72" fmla="*/ 252711349 w 1094721"/>
                <a:gd name="T73" fmla="*/ 387049902 h 1092200"/>
                <a:gd name="T74" fmla="*/ 252654564 w 1094721"/>
                <a:gd name="T75" fmla="*/ 432548686 h 1092200"/>
                <a:gd name="T76" fmla="*/ 252711349 w 1094721"/>
                <a:gd name="T77" fmla="*/ 432604936 h 1092200"/>
                <a:gd name="T78" fmla="*/ 270604939 w 1094721"/>
                <a:gd name="T79" fmla="*/ 441626541 h 1092200"/>
                <a:gd name="T80" fmla="*/ 270604939 w 1094721"/>
                <a:gd name="T81" fmla="*/ 442915729 h 1092200"/>
                <a:gd name="T82" fmla="*/ 258931073 w 1094721"/>
                <a:gd name="T83" fmla="*/ 466352906 h 1092200"/>
                <a:gd name="T84" fmla="*/ 256347178 w 1094721"/>
                <a:gd name="T85" fmla="*/ 467641555 h 1092200"/>
                <a:gd name="T86" fmla="*/ 245104064 w 1094721"/>
                <a:gd name="T87" fmla="*/ 475899737 h 1092200"/>
                <a:gd name="T88" fmla="*/ 244970849 w 1094721"/>
                <a:gd name="T89" fmla="*/ 536654457 h 1092200"/>
                <a:gd name="T90" fmla="*/ 305865927 w 1094721"/>
                <a:gd name="T91" fmla="*/ 536787577 h 1092200"/>
                <a:gd name="T92" fmla="*/ 305999568 w 1094721"/>
                <a:gd name="T93" fmla="*/ 476032431 h 1092200"/>
                <a:gd name="T94" fmla="*/ 305865927 w 1094721"/>
                <a:gd name="T95" fmla="*/ 475899737 h 1092200"/>
                <a:gd name="T96" fmla="*/ 290221004 w 1094721"/>
                <a:gd name="T97" fmla="*/ 465827680 h 1092200"/>
                <a:gd name="T98" fmla="*/ 115494541 w 1094721"/>
                <a:gd name="T99" fmla="*/ 250691779 h 1092200"/>
                <a:gd name="T100" fmla="*/ 106404011 w 1094721"/>
                <a:gd name="T101" fmla="*/ 269021617 h 1092200"/>
                <a:gd name="T102" fmla="*/ 105542501 w 1094721"/>
                <a:gd name="T103" fmla="*/ 269021617 h 1092200"/>
                <a:gd name="T104" fmla="*/ 82720961 w 1094721"/>
                <a:gd name="T105" fmla="*/ 258710710 h 1092200"/>
                <a:gd name="T106" fmla="*/ 27899324 w 1094721"/>
                <a:gd name="T107" fmla="*/ 233525477 h 1092200"/>
                <a:gd name="T108" fmla="*/ 2656285 w 1094721"/>
                <a:gd name="T109" fmla="*/ 288220780 h 1092200"/>
                <a:gd name="T110" fmla="*/ 57477808 w 1094721"/>
                <a:gd name="T111" fmla="*/ 313406032 h 1092200"/>
                <a:gd name="T112" fmla="*/ 82433930 w 1094721"/>
                <a:gd name="T113" fmla="*/ 288974226 h 1092200"/>
                <a:gd name="T114" fmla="*/ 105781776 w 1094721"/>
                <a:gd name="T115" fmla="*/ 278567908 h 1092200"/>
                <a:gd name="T116" fmla="*/ 106499446 w 1094721"/>
                <a:gd name="T117" fmla="*/ 278567908 h 1092200"/>
                <a:gd name="T118" fmla="*/ 115494541 w 1094721"/>
                <a:gd name="T119" fmla="*/ 296134295 h 1092200"/>
                <a:gd name="T120" fmla="*/ 161030558 w 1094721"/>
                <a:gd name="T121" fmla="*/ 296123154 h 1092200"/>
                <a:gd name="T122" fmla="*/ 161019506 w 1094721"/>
                <a:gd name="T123" fmla="*/ 250691779 h 1092200"/>
                <a:gd name="T124" fmla="*/ 115494541 w 1094721"/>
                <a:gd name="T125" fmla="*/ 250691779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1" name="Straight Connector 10"/>
          <p:cNvCxnSpPr>
            <a:cxnSpLocks/>
          </p:cNvCxnSpPr>
          <p:nvPr userDrawn="1"/>
        </p:nvCxnSpPr>
        <p:spPr bwMode="auto">
          <a:xfrm flipV="1">
            <a:off x="2895600" y="1214438"/>
            <a:ext cx="0" cy="586740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aphic 2"/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0" y="2590800"/>
            <a:ext cx="10058400" cy="3048000"/>
          </a:xfrm>
        </p:spPr>
        <p:txBody>
          <a:bodyPr anchor="ctr"/>
          <a:lstStyle>
            <a:lvl1pPr marL="0" indent="0">
              <a:buNone/>
              <a:defRPr sz="4600">
                <a:solidFill>
                  <a:srgbClr val="1086B9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1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DCE1873-A473-D849-BFD5-E5CA2035F9B3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FB46681F-668C-854D-AEE9-D6C9BFB74C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271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1295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Title Placeholder 3"/>
          <p:cNvSpPr>
            <a:spLocks noGrp="1"/>
          </p:cNvSpPr>
          <p:nvPr>
            <p:ph type="title"/>
          </p:nvPr>
        </p:nvSpPr>
        <p:spPr bwMode="auto">
          <a:xfrm>
            <a:off x="838200" y="330200"/>
            <a:ext cx="1295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5pPr>
      <a:lvl6pPr marL="653110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1306220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959331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2612441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34963" indent="-334963" algn="l" rtl="0" eaLnBrk="0" fontAlgn="base" hangingPunct="0">
        <a:spcBef>
          <a:spcPts val="400"/>
        </a:spcBef>
        <a:spcAft>
          <a:spcPts val="200"/>
        </a:spcAft>
        <a:buClr>
          <a:schemeClr val="bg2"/>
        </a:buClr>
        <a:buSzPct val="80000"/>
        <a:buChar char="•"/>
        <a:defRPr sz="30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7388" indent="-352425" algn="l" rtl="0" eaLnBrk="0" fontAlgn="base" hangingPunct="0">
        <a:spcBef>
          <a:spcPts val="400"/>
        </a:spcBef>
        <a:spcAft>
          <a:spcPts val="200"/>
        </a:spcAft>
        <a:buClr>
          <a:srgbClr val="ADD3F7"/>
        </a:buClr>
        <a:buSzPct val="90000"/>
        <a:buFont typeface="Times" panose="02020603050405020304" pitchFamily="18" charset="0"/>
        <a:buChar char="•"/>
        <a:defRPr sz="26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631950" indent="-325438" algn="l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SzPct val="90000"/>
        <a:buChar char="•"/>
        <a:defRPr sz="24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284413" indent="-325438" algn="l" rtl="0" eaLnBrk="0" fontAlgn="base" hangingPunct="0">
        <a:spcBef>
          <a:spcPts val="400"/>
        </a:spcBef>
        <a:spcAft>
          <a:spcPts val="200"/>
        </a:spcAft>
        <a:buChar char="–"/>
        <a:defRPr sz="20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938463" indent="-325438" algn="l" rtl="0" eaLnBrk="0" fontAlgn="base" hangingPunct="0">
        <a:spcBef>
          <a:spcPts val="400"/>
        </a:spcBef>
        <a:spcAft>
          <a:spcPts val="200"/>
        </a:spcAft>
        <a:buChar char="»"/>
        <a:defRPr sz="20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oanalytics.net/and/" TargetMode="External"/><Relationship Id="rId2" Type="http://schemas.openxmlformats.org/officeDocument/2006/relationships/hyperlink" Target="http://simingchen.m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14018801" cy="2865120"/>
          </a:xfrm>
        </p:spPr>
        <p:txBody>
          <a:bodyPr>
            <a:noAutofit/>
          </a:bodyPr>
          <a:lstStyle/>
          <a:p>
            <a:r>
              <a:rPr lang="en-US" sz="4800" dirty="0"/>
              <a:t>LDA Ensembles for Interactive Exploration and Categorization of Behaviors</a:t>
            </a:r>
            <a:endParaRPr kumimoji="1" lang="zh-CN" altLang="en-US" sz="48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1" y="5257800"/>
            <a:ext cx="13944600" cy="2495152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zh-CN" sz="3300" b="1" dirty="0" err="1" smtClean="0"/>
              <a:t>Siming</a:t>
            </a:r>
            <a:r>
              <a:rPr kumimoji="1" lang="zh-CN" altLang="en-US" sz="3300" b="1" dirty="0" smtClean="0"/>
              <a:t> </a:t>
            </a:r>
            <a:r>
              <a:rPr kumimoji="1" lang="en-US" altLang="zh-CN" sz="3300" b="1" dirty="0" smtClean="0"/>
              <a:t>Chen</a:t>
            </a:r>
            <a:r>
              <a:rPr kumimoji="1" lang="en-US" altLang="zh-CN" sz="3300" b="1" baseline="30000" dirty="0" smtClean="0"/>
              <a:t>1,2</a:t>
            </a:r>
            <a:r>
              <a:rPr kumimoji="1" lang="en-US" altLang="zh-CN" sz="3300" dirty="0" smtClean="0"/>
              <a:t>,</a:t>
            </a:r>
            <a:r>
              <a:rPr kumimoji="1" lang="zh-CN" altLang="en-US" sz="3300" dirty="0" smtClean="0"/>
              <a:t> </a:t>
            </a:r>
            <a:r>
              <a:rPr kumimoji="1" lang="en-US" altLang="zh-CN" sz="3300" dirty="0" err="1"/>
              <a:t>Nathalia</a:t>
            </a:r>
            <a:r>
              <a:rPr kumimoji="1" lang="zh-CN" altLang="en-US" sz="3300" dirty="0"/>
              <a:t> </a:t>
            </a:r>
            <a:r>
              <a:rPr kumimoji="1" lang="en-US" altLang="zh-CN" sz="3300" dirty="0" smtClean="0"/>
              <a:t>Andrienko</a:t>
            </a:r>
            <a:r>
              <a:rPr kumimoji="1" lang="en-US" altLang="zh-CN" sz="3300" baseline="30000" dirty="0" smtClean="0"/>
              <a:t>1,3</a:t>
            </a:r>
            <a:r>
              <a:rPr kumimoji="1" lang="en-US" altLang="zh-CN" sz="3300" dirty="0" smtClean="0"/>
              <a:t>,</a:t>
            </a:r>
            <a:r>
              <a:rPr kumimoji="1" lang="en-US" altLang="zh-CN" sz="3300" dirty="0" smtClean="0"/>
              <a:t>Gennady</a:t>
            </a:r>
            <a:r>
              <a:rPr kumimoji="1" lang="zh-CN" altLang="en-US" sz="3300" dirty="0" smtClean="0"/>
              <a:t> </a:t>
            </a:r>
            <a:r>
              <a:rPr kumimoji="1" lang="en-US" altLang="zh-CN" sz="3300" dirty="0" smtClean="0"/>
              <a:t>Andrienko</a:t>
            </a:r>
            <a:r>
              <a:rPr kumimoji="1" lang="en-US" altLang="zh-CN" sz="3300" baseline="30000" dirty="0" smtClean="0"/>
              <a:t>1,3</a:t>
            </a:r>
            <a:r>
              <a:rPr kumimoji="1" lang="en-US" altLang="zh-CN" sz="3300" dirty="0" smtClean="0"/>
              <a:t>,</a:t>
            </a:r>
            <a:r>
              <a:rPr kumimoji="1" lang="en-US" altLang="zh-CN" sz="3300" dirty="0" smtClean="0"/>
              <a:t> </a:t>
            </a:r>
            <a:r>
              <a:rPr kumimoji="1" lang="en-US" altLang="zh-CN" sz="3300" dirty="0" err="1"/>
              <a:t>Linara</a:t>
            </a:r>
            <a:r>
              <a:rPr kumimoji="1" lang="en-US" altLang="zh-CN" sz="3300" dirty="0"/>
              <a:t> </a:t>
            </a:r>
            <a:r>
              <a:rPr kumimoji="1" lang="en-US" altLang="zh-CN" sz="3300" dirty="0" smtClean="0"/>
              <a:t>Adilova</a:t>
            </a:r>
            <a:r>
              <a:rPr kumimoji="1" lang="en-US" altLang="zh-CN" sz="3300" baseline="30000" dirty="0" smtClean="0"/>
              <a:t>1</a:t>
            </a:r>
            <a:r>
              <a:rPr kumimoji="1" lang="en-US" altLang="zh-CN" sz="3300" dirty="0" smtClean="0"/>
              <a:t>, </a:t>
            </a:r>
            <a:r>
              <a:rPr kumimoji="1" lang="en-US" altLang="zh-CN" sz="3300" dirty="0" err="1"/>
              <a:t>Jeremie</a:t>
            </a:r>
            <a:r>
              <a:rPr kumimoji="1" lang="en-US" altLang="zh-CN" sz="3300" dirty="0"/>
              <a:t> </a:t>
            </a:r>
            <a:r>
              <a:rPr kumimoji="1" lang="en-US" altLang="zh-CN" sz="3300" dirty="0" smtClean="0"/>
              <a:t>Barlet</a:t>
            </a:r>
            <a:r>
              <a:rPr kumimoji="1" lang="en-US" altLang="zh-CN" sz="3300" baseline="30000" dirty="0" smtClean="0"/>
              <a:t>4</a:t>
            </a:r>
            <a:r>
              <a:rPr kumimoji="1" lang="en-US" altLang="zh-CN" sz="3300" dirty="0" smtClean="0"/>
              <a:t>, </a:t>
            </a:r>
            <a:r>
              <a:rPr kumimoji="1" lang="en-US" altLang="zh-CN" sz="3300" dirty="0" err="1"/>
              <a:t>Joerg</a:t>
            </a:r>
            <a:r>
              <a:rPr kumimoji="1" lang="en-US" altLang="zh-CN" sz="3300" dirty="0"/>
              <a:t> </a:t>
            </a:r>
            <a:r>
              <a:rPr kumimoji="1" lang="en-US" altLang="zh-CN" sz="3300" dirty="0" smtClean="0"/>
              <a:t>Kindermann</a:t>
            </a:r>
            <a:r>
              <a:rPr kumimoji="1" lang="en-US" altLang="zh-CN" sz="3300" baseline="30000" dirty="0" smtClean="0"/>
              <a:t>1</a:t>
            </a:r>
            <a:r>
              <a:rPr kumimoji="1" lang="en-US" altLang="zh-CN" sz="3300" dirty="0" smtClean="0"/>
              <a:t>, </a:t>
            </a:r>
            <a:r>
              <a:rPr kumimoji="1" lang="en-US" altLang="zh-CN" sz="3300" dirty="0" err="1"/>
              <a:t>Phong.H</a:t>
            </a:r>
            <a:r>
              <a:rPr kumimoji="1" lang="en-US" altLang="zh-CN" sz="3300" dirty="0"/>
              <a:t> </a:t>
            </a:r>
            <a:r>
              <a:rPr kumimoji="1" lang="en-US" altLang="zh-CN" sz="3300" dirty="0" smtClean="0"/>
              <a:t>Nguyen</a:t>
            </a:r>
            <a:r>
              <a:rPr kumimoji="1" lang="en-US" altLang="zh-CN" sz="3300" baseline="30000" dirty="0" smtClean="0"/>
              <a:t>3</a:t>
            </a:r>
            <a:r>
              <a:rPr kumimoji="1" lang="en-US" altLang="zh-CN" sz="3300" dirty="0" smtClean="0"/>
              <a:t>, </a:t>
            </a:r>
            <a:r>
              <a:rPr kumimoji="1" lang="en-US" altLang="zh-CN" sz="3300" dirty="0"/>
              <a:t>Olivier </a:t>
            </a:r>
            <a:r>
              <a:rPr kumimoji="1" lang="en-US" altLang="zh-CN" sz="3300" dirty="0" smtClean="0"/>
              <a:t>Thonnard</a:t>
            </a:r>
            <a:r>
              <a:rPr kumimoji="1" lang="en-US" altLang="zh-CN" sz="3300" baseline="30000" dirty="0" smtClean="0"/>
              <a:t>4</a:t>
            </a:r>
            <a:r>
              <a:rPr kumimoji="1" lang="en-US" altLang="zh-CN" sz="3300" dirty="0" smtClean="0"/>
              <a:t>, </a:t>
            </a:r>
            <a:r>
              <a:rPr kumimoji="1" lang="en-US" altLang="zh-CN" sz="3300" dirty="0" err="1"/>
              <a:t>Cagatay</a:t>
            </a:r>
            <a:r>
              <a:rPr kumimoji="1" lang="en-US" altLang="zh-CN" sz="3300" dirty="0"/>
              <a:t> </a:t>
            </a:r>
            <a:r>
              <a:rPr kumimoji="1" lang="en-US" altLang="zh-CN" sz="3300" dirty="0" smtClean="0"/>
              <a:t>Turkay</a:t>
            </a:r>
            <a:r>
              <a:rPr kumimoji="1" lang="en-US" altLang="zh-CN" sz="3300" baseline="30000" dirty="0" smtClean="0"/>
              <a:t>3</a:t>
            </a:r>
            <a:endParaRPr kumimoji="1" lang="zh-CN" altLang="en-US" sz="3300" dirty="0" smtClean="0"/>
          </a:p>
          <a:p>
            <a:endParaRPr kumimoji="1" lang="zh-CN" altLang="en-US" dirty="0"/>
          </a:p>
          <a:p>
            <a:r>
              <a:rPr kumimoji="1" lang="en-US" altLang="zh-CN" sz="2160" dirty="0"/>
              <a:t>1)</a:t>
            </a:r>
            <a:r>
              <a:rPr kumimoji="1" lang="zh-CN" altLang="en-US" sz="2160" dirty="0"/>
              <a:t> </a:t>
            </a:r>
            <a:r>
              <a:rPr kumimoji="1" lang="en-US" altLang="zh-CN" sz="2160" dirty="0" err="1"/>
              <a:t>Fraunhofer</a:t>
            </a:r>
            <a:r>
              <a:rPr kumimoji="1" lang="zh-CN" altLang="en-US" sz="2160" dirty="0"/>
              <a:t> </a:t>
            </a:r>
            <a:r>
              <a:rPr kumimoji="1" lang="en-US" altLang="zh-CN" sz="2160" dirty="0"/>
              <a:t>IAIS,</a:t>
            </a:r>
            <a:r>
              <a:rPr kumimoji="1" lang="zh-CN" altLang="en-US" sz="2160" dirty="0"/>
              <a:t> </a:t>
            </a:r>
            <a:r>
              <a:rPr kumimoji="1" lang="en-US" altLang="zh-CN" sz="2160" dirty="0"/>
              <a:t>Germany</a:t>
            </a:r>
            <a:endParaRPr kumimoji="1" lang="zh-CN" altLang="en-US" sz="2160" dirty="0"/>
          </a:p>
          <a:p>
            <a:r>
              <a:rPr kumimoji="1" lang="en-US" altLang="zh-CN" sz="2160" dirty="0"/>
              <a:t>2)</a:t>
            </a:r>
            <a:r>
              <a:rPr kumimoji="1" lang="zh-CN" altLang="en-US" sz="2160" dirty="0"/>
              <a:t> </a:t>
            </a:r>
            <a:r>
              <a:rPr kumimoji="1" lang="en-US" altLang="zh-CN" sz="2160" dirty="0"/>
              <a:t>Bonn</a:t>
            </a:r>
            <a:r>
              <a:rPr kumimoji="1" lang="zh-CN" altLang="en-US" sz="2160" dirty="0"/>
              <a:t> </a:t>
            </a:r>
            <a:r>
              <a:rPr kumimoji="1" lang="en-US" altLang="zh-CN" sz="2160" dirty="0"/>
              <a:t>University,</a:t>
            </a:r>
            <a:r>
              <a:rPr kumimoji="1" lang="zh-CN" altLang="en-US" sz="2160" dirty="0"/>
              <a:t> </a:t>
            </a:r>
            <a:r>
              <a:rPr kumimoji="1" lang="en-US" altLang="zh-CN" sz="2160" dirty="0"/>
              <a:t>Germany</a:t>
            </a:r>
            <a:endParaRPr kumimoji="1" lang="zh-CN" altLang="en-US" sz="2160" dirty="0"/>
          </a:p>
          <a:p>
            <a:r>
              <a:rPr kumimoji="1" lang="en-US" altLang="zh-CN" sz="2160" dirty="0"/>
              <a:t>3</a:t>
            </a:r>
            <a:r>
              <a:rPr kumimoji="1" lang="en-US" altLang="zh-CN" sz="2160" dirty="0" smtClean="0"/>
              <a:t>)</a:t>
            </a:r>
            <a:r>
              <a:rPr kumimoji="1" lang="zh-CN" altLang="en-US" sz="2160" dirty="0" smtClean="0"/>
              <a:t> </a:t>
            </a:r>
            <a:r>
              <a:rPr kumimoji="1" lang="en-US" altLang="zh-CN" sz="2160" dirty="0"/>
              <a:t>City</a:t>
            </a:r>
            <a:r>
              <a:rPr kumimoji="1" lang="zh-CN" altLang="en-US" sz="2160" dirty="0"/>
              <a:t> </a:t>
            </a:r>
            <a:r>
              <a:rPr kumimoji="1" lang="en-US" altLang="zh-CN" sz="2160" dirty="0"/>
              <a:t>University,</a:t>
            </a:r>
            <a:r>
              <a:rPr kumimoji="1" lang="zh-CN" altLang="en-US" sz="2160" dirty="0"/>
              <a:t> </a:t>
            </a:r>
            <a:r>
              <a:rPr kumimoji="1" lang="en-US" altLang="zh-CN" sz="2160" dirty="0"/>
              <a:t>London,</a:t>
            </a:r>
            <a:r>
              <a:rPr kumimoji="1" lang="zh-CN" altLang="en-US" sz="2160" dirty="0"/>
              <a:t> </a:t>
            </a:r>
            <a:r>
              <a:rPr kumimoji="1" lang="en-US" altLang="zh-CN" sz="2160" dirty="0" smtClean="0"/>
              <a:t>UK</a:t>
            </a:r>
          </a:p>
          <a:p>
            <a:r>
              <a:rPr kumimoji="1" lang="en-US" altLang="zh-CN" sz="2160" dirty="0"/>
              <a:t>4</a:t>
            </a:r>
            <a:r>
              <a:rPr kumimoji="1" lang="en-US" altLang="zh-CN" sz="2160" dirty="0" smtClean="0"/>
              <a:t>) Amadeus, France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7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Process (3): </a:t>
            </a:r>
            <a:r>
              <a:rPr lang="en-US" dirty="0" smtClean="0"/>
              <a:t>Multiple-level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5852160" cy="5221606"/>
          </a:xfrm>
        </p:spPr>
        <p:txBody>
          <a:bodyPr/>
          <a:lstStyle/>
          <a:p>
            <a:r>
              <a:rPr lang="en-US" dirty="0" smtClean="0"/>
              <a:t>Multiple level of exploration</a:t>
            </a:r>
          </a:p>
          <a:p>
            <a:pPr lvl="1"/>
            <a:r>
              <a:rPr lang="en-US" dirty="0" smtClean="0"/>
              <a:t>Drilling down to specific action classes</a:t>
            </a:r>
          </a:p>
          <a:p>
            <a:pPr lvl="1"/>
            <a:r>
              <a:rPr lang="en-US" dirty="0" smtClean="0"/>
              <a:t>Showing the details of the action distributions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28" y="2143316"/>
            <a:ext cx="7096112" cy="52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81200"/>
            <a:ext cx="7086600" cy="5334000"/>
          </a:xfrm>
        </p:spPr>
        <p:txBody>
          <a:bodyPr/>
          <a:lstStyle/>
          <a:p>
            <a:r>
              <a:rPr lang="en-US" dirty="0"/>
              <a:t>Refinement by examining the duplication of </a:t>
            </a:r>
            <a:r>
              <a:rPr lang="en-US" dirty="0" smtClean="0"/>
              <a:t>representatives of topics</a:t>
            </a:r>
          </a:p>
          <a:p>
            <a:pPr lvl="1"/>
            <a:r>
              <a:rPr lang="en-US" dirty="0" smtClean="0"/>
              <a:t>Distinctiveness</a:t>
            </a:r>
          </a:p>
          <a:p>
            <a:pPr lvl="1"/>
            <a:r>
              <a:rPr lang="en-US" dirty="0" smtClean="0"/>
              <a:t>Coverage of behaviors</a:t>
            </a:r>
            <a:endParaRPr lang="en-US" dirty="0"/>
          </a:p>
          <a:p>
            <a:pPr lvl="1"/>
            <a:r>
              <a:rPr lang="en-US" dirty="0" smtClean="0"/>
              <a:t>Patterns of action probability distributions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Process </a:t>
            </a:r>
            <a:r>
              <a:rPr lang="en-US" dirty="0" smtClean="0"/>
              <a:t>(4): </a:t>
            </a:r>
            <a:r>
              <a:rPr lang="en-US" dirty="0"/>
              <a:t>Iterative Exploration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163413"/>
            <a:ext cx="5939246" cy="49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6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vcg19_lda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8288" end="30555.7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629583" cy="8229600"/>
          </a:xfrm>
        </p:spPr>
      </p:pic>
    </p:spTree>
    <p:extLst>
      <p:ext uri="{BB962C8B-B14F-4D97-AF65-F5344CB8AC3E}">
        <p14:creationId xmlns:p14="http://schemas.microsoft.com/office/powerpoint/2010/main" val="32132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software is open sourced and deployed in Collaborators’ platform</a:t>
            </a:r>
          </a:p>
          <a:p>
            <a:r>
              <a:rPr lang="en-US" dirty="0" smtClean="0"/>
              <a:t>Their feedbacks of the interviews are positive</a:t>
            </a:r>
          </a:p>
          <a:p>
            <a:pPr lvl="1"/>
            <a:r>
              <a:rPr lang="en-US" dirty="0" smtClean="0"/>
              <a:t>Selected </a:t>
            </a:r>
            <a:r>
              <a:rPr lang="en-US" dirty="0"/>
              <a:t>topics represent behaviors of interest well</a:t>
            </a:r>
          </a:p>
          <a:p>
            <a:pPr lvl="1"/>
            <a:r>
              <a:rPr lang="en-US" dirty="0" smtClean="0"/>
              <a:t>Typical </a:t>
            </a:r>
            <a:r>
              <a:rPr lang="en-US" dirty="0"/>
              <a:t>behaviors can be identified as ‘normal’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typical </a:t>
            </a:r>
            <a:r>
              <a:rPr lang="en-US" dirty="0"/>
              <a:t>behaviors can be identified as ‘anomaly’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75" r="4375"/>
          <a:stretch/>
        </p:blipFill>
        <p:spPr>
          <a:xfrm>
            <a:off x="8204200" y="4648200"/>
            <a:ext cx="5562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Collaborations and Future Work</a:t>
            </a:r>
            <a:endParaRPr lang="en-US" dirty="0"/>
          </a:p>
        </p:txBody>
      </p:sp>
      <p:pic>
        <p:nvPicPr>
          <p:cNvPr id="18434" name="Picture 2" descr="3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90082"/>
            <a:ext cx="10110019" cy="5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7162800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VASABI: Doing User </a:t>
            </a:r>
            <a:r>
              <a:rPr lang="en-US" sz="1400" b="1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Behaviour</a:t>
            </a:r>
            <a:r>
              <a:rPr lang="en-US" sz="1400" b="1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 Analytics through Interactive Visual Hierarchical User Profiles (J)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</a:b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Authors: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Phong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 H. Nguyen, Rafael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Henkin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Siming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 Chen, Natalia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Andrienko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, Gennady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Andrienko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, Olivier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Thonnard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Cagatay</a:t>
            </a:r>
            <a:r>
              <a:rPr lang="en-US" sz="1400" b="0" i="0" dirty="0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 smtClean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Turkay</a:t>
            </a:r>
            <a:endParaRPr lang="en-US" sz="1400" b="0" i="0" dirty="0" smtClean="0">
              <a:solidFill>
                <a:srgbClr val="494949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426200"/>
            <a:ext cx="30384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algn="ctr"/>
            <a:r>
              <a:rPr lang="en-US" sz="6000" dirty="0" smtClean="0"/>
              <a:t>Thank you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>
                <a:hlinkClick r:id="rId2"/>
              </a:rPr>
              <a:t>http://simingchen.me</a:t>
            </a:r>
            <a:endParaRPr lang="en-US" sz="4000" dirty="0" smtClean="0"/>
          </a:p>
          <a:p>
            <a:pPr algn="ctr"/>
            <a:r>
              <a:rPr lang="en-US" sz="4000" dirty="0" smtClean="0">
                <a:hlinkClick r:id="rId3"/>
              </a:rPr>
              <a:t>http://geoanalytics.net/and/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84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Behaviors: a set of actions performed by some agent during a period of time</a:t>
            </a:r>
          </a:p>
          <a:p>
            <a:endParaRPr lang="en-US" dirty="0" smtClean="0"/>
          </a:p>
          <a:p>
            <a:r>
              <a:rPr lang="en-US" dirty="0" smtClean="0"/>
              <a:t>Analyzing a </a:t>
            </a:r>
            <a:r>
              <a:rPr lang="en-US" dirty="0"/>
              <a:t>large collection of behaviors by multiple </a:t>
            </a:r>
            <a:r>
              <a:rPr lang="en-US" dirty="0" smtClean="0"/>
              <a:t>agents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dentifying </a:t>
            </a:r>
            <a:r>
              <a:rPr lang="en-US" dirty="0"/>
              <a:t>typical behaviors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potting </a:t>
            </a:r>
            <a:r>
              <a:rPr lang="en-US" dirty="0"/>
              <a:t>behavior anomalies. </a:t>
            </a:r>
          </a:p>
          <a:p>
            <a:endParaRPr lang="en-US" dirty="0" smtClean="0"/>
          </a:p>
          <a:p>
            <a:r>
              <a:rPr lang="en-US" dirty="0" smtClean="0"/>
              <a:t>Identifying behavior types </a:t>
            </a:r>
            <a:r>
              <a:rPr lang="en-US" dirty="0" smtClean="0"/>
              <a:t>is challenging</a:t>
            </a:r>
            <a:endParaRPr lang="en-US" dirty="0" smtClean="0"/>
          </a:p>
          <a:p>
            <a:pPr lvl="1"/>
            <a:r>
              <a:rPr lang="en-US" dirty="0" smtClean="0"/>
              <a:t>A variety of actions with different frequency</a:t>
            </a:r>
          </a:p>
          <a:p>
            <a:pPr lvl="1"/>
            <a:r>
              <a:rPr lang="en-US" dirty="0" smtClean="0"/>
              <a:t>It’s not easy to define ‘</a:t>
            </a:r>
            <a:r>
              <a:rPr lang="en-US" dirty="0"/>
              <a:t>b</a:t>
            </a:r>
            <a:r>
              <a:rPr lang="en-US" dirty="0" smtClean="0"/>
              <a:t>ehavior patterns’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3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</a:t>
            </a:r>
            <a:r>
              <a:rPr lang="en-US" b="1" dirty="0" smtClean="0"/>
              <a:t>LDA</a:t>
            </a:r>
            <a:r>
              <a:rPr lang="en-US" dirty="0" smtClean="0"/>
              <a:t>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 an approach leveraging topic modeling techniques -- LDA (Latent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Representing </a:t>
            </a:r>
            <a:r>
              <a:rPr lang="en-US" dirty="0"/>
              <a:t>categories of typical behaviors by topics obtained through applying topic modeling to </a:t>
            </a:r>
            <a:r>
              <a:rPr lang="en-US" dirty="0" smtClean="0"/>
              <a:t>behaviors.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8" b="14510"/>
          <a:stretch/>
        </p:blipFill>
        <p:spPr>
          <a:xfrm>
            <a:off x="1447800" y="4191000"/>
            <a:ext cx="11334257" cy="28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LDA </a:t>
            </a:r>
            <a:r>
              <a:rPr lang="en-US" b="1" dirty="0" smtClean="0"/>
              <a:t>Ensembles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Ensembles of topic models</a:t>
            </a:r>
            <a:endParaRPr lang="en-US" dirty="0" smtClean="0"/>
          </a:p>
          <a:p>
            <a:pPr lvl="1"/>
            <a:r>
              <a:rPr lang="en-US" dirty="0" smtClean="0"/>
              <a:t>Topic modeling requires setting the number of topics</a:t>
            </a:r>
          </a:p>
          <a:p>
            <a:pPr lvl="2"/>
            <a:r>
              <a:rPr lang="en-US" dirty="0"/>
              <a:t>Directly setting an ‘appropriate’ number of topic is challenging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topic modeling algorithms are non-deterministic and produce slightly different results in each run even if the number of topics is the </a:t>
            </a:r>
            <a:r>
              <a:rPr lang="en-US" dirty="0" smtClean="0"/>
              <a:t>same</a:t>
            </a:r>
          </a:p>
          <a:p>
            <a:pPr marL="334963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With ensembles, users can decide </a:t>
            </a:r>
            <a:r>
              <a:rPr lang="en-US" dirty="0"/>
              <a:t>about the target number based on topics distribution after multiple LDA runs</a:t>
            </a:r>
          </a:p>
        </p:txBody>
      </p:sp>
    </p:spTree>
    <p:extLst>
      <p:ext uri="{BB962C8B-B14F-4D97-AF65-F5344CB8AC3E}">
        <p14:creationId xmlns:p14="http://schemas.microsoft.com/office/powerpoint/2010/main" val="162402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777"/>
            <a:ext cx="14321554" cy="739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800" y="7696199"/>
            <a:ext cx="287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Topic-Action </a:t>
            </a:r>
            <a:r>
              <a:rPr lang="en-US" sz="2400" dirty="0"/>
              <a:t>Matrix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062335"/>
            <a:ext cx="268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 </a:t>
            </a:r>
            <a:r>
              <a:rPr lang="en-US" sz="2400" dirty="0"/>
              <a:t>Distribution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2021" y="7696200"/>
            <a:ext cx="483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Selected </a:t>
            </a:r>
            <a:r>
              <a:rPr lang="en-US" sz="2400" dirty="0" smtClean="0"/>
              <a:t>Topics Overlapping View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524000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Actions </a:t>
            </a:r>
            <a:r>
              <a:rPr lang="en-US" sz="2400" dirty="0"/>
              <a:t>Class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34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81200"/>
            <a:ext cx="4481356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Topic Projection</a:t>
            </a:r>
          </a:p>
          <a:p>
            <a:pPr lvl="1"/>
            <a:r>
              <a:rPr lang="en-US" dirty="0" smtClean="0"/>
              <a:t>Showing similarity and distribution</a:t>
            </a:r>
          </a:p>
          <a:p>
            <a:pPr lvl="1"/>
            <a:r>
              <a:rPr lang="en-US" dirty="0" smtClean="0"/>
              <a:t>Enabling interactive selection</a:t>
            </a:r>
          </a:p>
          <a:p>
            <a:r>
              <a:rPr lang="en-US" dirty="0" smtClean="0"/>
              <a:t>Topic-Action Matrix</a:t>
            </a:r>
          </a:p>
          <a:p>
            <a:pPr lvl="1"/>
            <a:r>
              <a:rPr lang="en-US" dirty="0" smtClean="0"/>
              <a:t>Showing the Relationship of topic and actions</a:t>
            </a:r>
          </a:p>
          <a:p>
            <a:pPr lvl="1"/>
            <a:r>
              <a:rPr lang="en-US" dirty="0" smtClean="0"/>
              <a:t>Supporting Ranking and sorting</a:t>
            </a:r>
          </a:p>
          <a:p>
            <a:r>
              <a:rPr lang="en-US" dirty="0" smtClean="0"/>
              <a:t>Selected Topic Chord View</a:t>
            </a:r>
          </a:p>
          <a:p>
            <a:pPr lvl="1"/>
            <a:r>
              <a:rPr lang="en-US" dirty="0" smtClean="0"/>
              <a:t>Showing the overlapping based on the similarity of belonging sessions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556" y="2057400"/>
            <a:ext cx="9310844" cy="4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</a:t>
            </a: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274" y="6522719"/>
            <a:ext cx="12618720" cy="130111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run multiple rounds of LDA, and generate all the topics as input for visual analytics</a:t>
            </a:r>
          </a:p>
          <a:p>
            <a:r>
              <a:rPr lang="en-US" dirty="0" smtClean="0"/>
              <a:t>Users </a:t>
            </a:r>
            <a:r>
              <a:rPr lang="en-US" dirty="0"/>
              <a:t>can interactively select representative topics and modify the selection after understanding the topic features, their capabilities to differentiate behaviors, and the coverage of the behavior set.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167"/>
            <a:ext cx="14630400" cy="45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8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Process (1): Topic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6888480" cy="5221606"/>
          </a:xfrm>
        </p:spPr>
        <p:txBody>
          <a:bodyPr>
            <a:normAutofit/>
          </a:bodyPr>
          <a:lstStyle/>
          <a:p>
            <a:r>
              <a:rPr lang="en-US" dirty="0" smtClean="0"/>
              <a:t>Glyph encoding</a:t>
            </a:r>
          </a:p>
          <a:p>
            <a:pPr lvl="1"/>
            <a:r>
              <a:rPr lang="en-US" dirty="0" smtClean="0"/>
              <a:t>Percentage of action classes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Defining topic groups</a:t>
            </a:r>
          </a:p>
          <a:p>
            <a:pPr lvl="1"/>
            <a:r>
              <a:rPr lang="en-US" dirty="0" smtClean="0"/>
              <a:t>Brushing the regions</a:t>
            </a:r>
          </a:p>
          <a:p>
            <a:pPr lvl="1"/>
            <a:r>
              <a:rPr lang="en-US" dirty="0" smtClean="0"/>
              <a:t>Click and add similar candidates</a:t>
            </a:r>
          </a:p>
          <a:p>
            <a:r>
              <a:rPr lang="en-US" dirty="0" smtClean="0"/>
              <a:t>Selecting the representative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Medoid</a:t>
            </a:r>
            <a:r>
              <a:rPr lang="en-US" dirty="0" smtClean="0"/>
              <a:t> of the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03" y="2190750"/>
            <a:ext cx="6306798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Analytic Process (2): Topic editing / updating/ removing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20" y="6987915"/>
            <a:ext cx="12618720" cy="1431800"/>
          </a:xfrm>
        </p:spPr>
        <p:txBody>
          <a:bodyPr/>
          <a:lstStyle/>
          <a:p>
            <a:r>
              <a:rPr lang="en-US" dirty="0" smtClean="0"/>
              <a:t>(a) Original selected topic groups, (b) Updated topic group, (c) Matrix visualization, (d) Detailed matrix by interactive zooming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826"/>
            <a:ext cx="14630400" cy="47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41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5958</TotalTime>
  <Words>528</Words>
  <Application>Microsoft Office PowerPoint</Application>
  <PresentationFormat>Custom</PresentationFormat>
  <Paragraphs>88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ＭＳ Ｐゴシック</vt:lpstr>
      <vt:lpstr>Tahoma</vt:lpstr>
      <vt:lpstr>Times</vt:lpstr>
      <vt:lpstr>Calibri</vt:lpstr>
      <vt:lpstr>Blank Presentation</vt:lpstr>
      <vt:lpstr>LDA Ensembles for Interactive Exploration and Categorization of Behaviors</vt:lpstr>
      <vt:lpstr>Problem Statement</vt:lpstr>
      <vt:lpstr>Approach – LDA Ensembles</vt:lpstr>
      <vt:lpstr>Approach – LDA Ensembles</vt:lpstr>
      <vt:lpstr>PowerPoint Presentation</vt:lpstr>
      <vt:lpstr>Visual Analytics Interface</vt:lpstr>
      <vt:lpstr>Visual Analytics Workflow</vt:lpstr>
      <vt:lpstr>Analytic Process (1): Topic Selection</vt:lpstr>
      <vt:lpstr>Analytic Process (2): Topic editing / updating/ removing</vt:lpstr>
      <vt:lpstr>Analytic Process (3): Multiple-level of Exploration</vt:lpstr>
      <vt:lpstr>Analytic Process (4): Iterative Exploration</vt:lpstr>
      <vt:lpstr>PowerPoint Presentation</vt:lpstr>
      <vt:lpstr>Expert Evaluation</vt:lpstr>
      <vt:lpstr>Further Collaborations and Future Work</vt:lpstr>
      <vt:lpstr>PowerPoint Presentation</vt:lpstr>
    </vt:vector>
  </TitlesOfParts>
  <Company>Melissa Kingman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Kingman</dc:creator>
  <cp:lastModifiedBy>SimingChen</cp:lastModifiedBy>
  <cp:revision>111</cp:revision>
  <dcterms:created xsi:type="dcterms:W3CDTF">2008-06-27T17:43:02Z</dcterms:created>
  <dcterms:modified xsi:type="dcterms:W3CDTF">2019-10-16T16:09:30Z</dcterms:modified>
</cp:coreProperties>
</file>